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9"/>
  </p:notesMasterIdLst>
  <p:sldIdLst>
    <p:sldId id="333" r:id="rId2"/>
    <p:sldId id="334" r:id="rId3"/>
    <p:sldId id="325" r:id="rId4"/>
    <p:sldId id="257" r:id="rId5"/>
    <p:sldId id="341" r:id="rId6"/>
    <p:sldId id="312" r:id="rId7"/>
    <p:sldId id="320" r:id="rId8"/>
    <p:sldId id="324" r:id="rId9"/>
    <p:sldId id="258" r:id="rId10"/>
    <p:sldId id="314" r:id="rId11"/>
    <p:sldId id="259" r:id="rId12"/>
    <p:sldId id="260" r:id="rId13"/>
    <p:sldId id="261" r:id="rId14"/>
    <p:sldId id="310" r:id="rId15"/>
    <p:sldId id="262" r:id="rId16"/>
    <p:sldId id="263" r:id="rId17"/>
    <p:sldId id="271" r:id="rId18"/>
    <p:sldId id="327" r:id="rId19"/>
    <p:sldId id="275" r:id="rId20"/>
    <p:sldId id="337" r:id="rId21"/>
    <p:sldId id="330" r:id="rId22"/>
    <p:sldId id="331" r:id="rId23"/>
    <p:sldId id="338" r:id="rId24"/>
    <p:sldId id="277" r:id="rId25"/>
    <p:sldId id="279" r:id="rId26"/>
    <p:sldId id="280" r:id="rId27"/>
    <p:sldId id="328" r:id="rId28"/>
    <p:sldId id="287" r:id="rId29"/>
    <p:sldId id="289" r:id="rId30"/>
    <p:sldId id="282" r:id="rId31"/>
    <p:sldId id="284" r:id="rId32"/>
    <p:sldId id="317" r:id="rId33"/>
    <p:sldId id="290" r:id="rId34"/>
    <p:sldId id="339" r:id="rId35"/>
    <p:sldId id="340"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65" autoAdjust="0"/>
    <p:restoredTop sz="94627" autoAdjust="0"/>
  </p:normalViewPr>
  <p:slideViewPr>
    <p:cSldViewPr>
      <p:cViewPr varScale="1">
        <p:scale>
          <a:sx n="77" d="100"/>
          <a:sy n="77" d="100"/>
        </p:scale>
        <p:origin x="1122" y="90"/>
      </p:cViewPr>
      <p:guideLst>
        <p:guide orient="horz" pos="2160"/>
        <p:guide pos="2880"/>
      </p:guideLst>
    </p:cSldViewPr>
  </p:slideViewPr>
  <p:outlineViewPr>
    <p:cViewPr>
      <p:scale>
        <a:sx n="33" d="100"/>
        <a:sy n="33" d="100"/>
      </p:scale>
      <p:origin x="0" y="-2096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09871-F0E7-4C4B-A16E-03801B2FE449}" type="datetimeFigureOut">
              <a:rPr lang="en-US" smtClean="0"/>
              <a:t>8/23/2019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EF0A5-EC7E-49B7-B902-70B21BAC2122}" type="slidenum">
              <a:rPr lang="en-US" smtClean="0"/>
              <a:t>‹#›</a:t>
            </a:fld>
            <a:endParaRPr lang="en-US" dirty="0"/>
          </a:p>
        </p:txBody>
      </p:sp>
    </p:spTree>
    <p:extLst>
      <p:ext uri="{BB962C8B-B14F-4D97-AF65-F5344CB8AC3E}">
        <p14:creationId xmlns:p14="http://schemas.microsoft.com/office/powerpoint/2010/main" val="279422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1</a:t>
            </a:fld>
            <a:endParaRPr lang="en-US" dirty="0"/>
          </a:p>
        </p:txBody>
      </p:sp>
    </p:spTree>
    <p:extLst>
      <p:ext uri="{BB962C8B-B14F-4D97-AF65-F5344CB8AC3E}">
        <p14:creationId xmlns:p14="http://schemas.microsoft.com/office/powerpoint/2010/main" val="176241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13</a:t>
            </a:fld>
            <a:endParaRPr lang="en-US" dirty="0"/>
          </a:p>
        </p:txBody>
      </p:sp>
    </p:spTree>
    <p:extLst>
      <p:ext uri="{BB962C8B-B14F-4D97-AF65-F5344CB8AC3E}">
        <p14:creationId xmlns:p14="http://schemas.microsoft.com/office/powerpoint/2010/main" val="234882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14</a:t>
            </a:fld>
            <a:endParaRPr lang="en-US" dirty="0"/>
          </a:p>
        </p:txBody>
      </p:sp>
    </p:spTree>
    <p:extLst>
      <p:ext uri="{BB962C8B-B14F-4D97-AF65-F5344CB8AC3E}">
        <p14:creationId xmlns:p14="http://schemas.microsoft.com/office/powerpoint/2010/main" val="297756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15</a:t>
            </a:fld>
            <a:endParaRPr lang="en-US" dirty="0"/>
          </a:p>
        </p:txBody>
      </p:sp>
    </p:spTree>
    <p:extLst>
      <p:ext uri="{BB962C8B-B14F-4D97-AF65-F5344CB8AC3E}">
        <p14:creationId xmlns:p14="http://schemas.microsoft.com/office/powerpoint/2010/main" val="137579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17</a:t>
            </a:fld>
            <a:endParaRPr lang="en-US" dirty="0"/>
          </a:p>
        </p:txBody>
      </p:sp>
    </p:spTree>
    <p:extLst>
      <p:ext uri="{BB962C8B-B14F-4D97-AF65-F5344CB8AC3E}">
        <p14:creationId xmlns:p14="http://schemas.microsoft.com/office/powerpoint/2010/main" val="207508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18</a:t>
            </a:fld>
            <a:endParaRPr lang="en-US" dirty="0"/>
          </a:p>
        </p:txBody>
      </p:sp>
    </p:spTree>
    <p:extLst>
      <p:ext uri="{BB962C8B-B14F-4D97-AF65-F5344CB8AC3E}">
        <p14:creationId xmlns:p14="http://schemas.microsoft.com/office/powerpoint/2010/main" val="157551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22</a:t>
            </a:fld>
            <a:endParaRPr lang="en-US" dirty="0"/>
          </a:p>
        </p:txBody>
      </p:sp>
    </p:spTree>
    <p:extLst>
      <p:ext uri="{BB962C8B-B14F-4D97-AF65-F5344CB8AC3E}">
        <p14:creationId xmlns:p14="http://schemas.microsoft.com/office/powerpoint/2010/main" val="3382664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28</a:t>
            </a:fld>
            <a:endParaRPr lang="en-US" dirty="0"/>
          </a:p>
        </p:txBody>
      </p:sp>
    </p:spTree>
    <p:extLst>
      <p:ext uri="{BB962C8B-B14F-4D97-AF65-F5344CB8AC3E}">
        <p14:creationId xmlns:p14="http://schemas.microsoft.com/office/powerpoint/2010/main" val="3120389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31</a:t>
            </a:fld>
            <a:endParaRPr lang="en-US" dirty="0"/>
          </a:p>
        </p:txBody>
      </p:sp>
    </p:spTree>
    <p:extLst>
      <p:ext uri="{BB962C8B-B14F-4D97-AF65-F5344CB8AC3E}">
        <p14:creationId xmlns:p14="http://schemas.microsoft.com/office/powerpoint/2010/main" val="407778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32</a:t>
            </a:fld>
            <a:endParaRPr lang="en-US" dirty="0"/>
          </a:p>
        </p:txBody>
      </p:sp>
    </p:spTree>
    <p:extLst>
      <p:ext uri="{BB962C8B-B14F-4D97-AF65-F5344CB8AC3E}">
        <p14:creationId xmlns:p14="http://schemas.microsoft.com/office/powerpoint/2010/main" val="389361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33</a:t>
            </a:fld>
            <a:endParaRPr lang="en-US" dirty="0"/>
          </a:p>
        </p:txBody>
      </p:sp>
    </p:spTree>
    <p:extLst>
      <p:ext uri="{BB962C8B-B14F-4D97-AF65-F5344CB8AC3E}">
        <p14:creationId xmlns:p14="http://schemas.microsoft.com/office/powerpoint/2010/main" val="217678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2</a:t>
            </a:fld>
            <a:endParaRPr lang="en-US" dirty="0"/>
          </a:p>
        </p:txBody>
      </p:sp>
    </p:spTree>
    <p:extLst>
      <p:ext uri="{BB962C8B-B14F-4D97-AF65-F5344CB8AC3E}">
        <p14:creationId xmlns:p14="http://schemas.microsoft.com/office/powerpoint/2010/main" val="184077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3</a:t>
            </a:fld>
            <a:endParaRPr lang="en-US" dirty="0"/>
          </a:p>
        </p:txBody>
      </p:sp>
    </p:spTree>
    <p:extLst>
      <p:ext uri="{BB962C8B-B14F-4D97-AF65-F5344CB8AC3E}">
        <p14:creationId xmlns:p14="http://schemas.microsoft.com/office/powerpoint/2010/main" val="271156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BBEF0A5-EC7E-49B7-B902-70B21BAC2122}" type="slidenum">
              <a:rPr lang="en-US" smtClean="0"/>
              <a:t>4</a:t>
            </a:fld>
            <a:endParaRPr lang="en-US" dirty="0"/>
          </a:p>
        </p:txBody>
      </p:sp>
    </p:spTree>
    <p:extLst>
      <p:ext uri="{BB962C8B-B14F-4D97-AF65-F5344CB8AC3E}">
        <p14:creationId xmlns:p14="http://schemas.microsoft.com/office/powerpoint/2010/main" val="106897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5</a:t>
            </a:fld>
            <a:endParaRPr lang="en-US" dirty="0"/>
          </a:p>
        </p:txBody>
      </p:sp>
    </p:spTree>
    <p:extLst>
      <p:ext uri="{BB962C8B-B14F-4D97-AF65-F5344CB8AC3E}">
        <p14:creationId xmlns:p14="http://schemas.microsoft.com/office/powerpoint/2010/main" val="317872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6</a:t>
            </a:fld>
            <a:endParaRPr lang="en-US" dirty="0"/>
          </a:p>
        </p:txBody>
      </p:sp>
    </p:spTree>
    <p:extLst>
      <p:ext uri="{BB962C8B-B14F-4D97-AF65-F5344CB8AC3E}">
        <p14:creationId xmlns:p14="http://schemas.microsoft.com/office/powerpoint/2010/main" val="181300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7</a:t>
            </a:fld>
            <a:endParaRPr lang="en-US" dirty="0"/>
          </a:p>
        </p:txBody>
      </p:sp>
    </p:spTree>
    <p:extLst>
      <p:ext uri="{BB962C8B-B14F-4D97-AF65-F5344CB8AC3E}">
        <p14:creationId xmlns:p14="http://schemas.microsoft.com/office/powerpoint/2010/main" val="138160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endParaRPr lang="en-US" altLang="en-US" sz="120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DBBEF0A5-EC7E-49B7-B902-70B21BAC2122}" type="slidenum">
              <a:rPr lang="en-US" smtClean="0"/>
              <a:t>11</a:t>
            </a:fld>
            <a:endParaRPr lang="en-US" dirty="0"/>
          </a:p>
        </p:txBody>
      </p:sp>
    </p:spTree>
    <p:extLst>
      <p:ext uri="{BB962C8B-B14F-4D97-AF65-F5344CB8AC3E}">
        <p14:creationId xmlns:p14="http://schemas.microsoft.com/office/powerpoint/2010/main" val="34410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EF0A5-EC7E-49B7-B902-70B21BAC2122}" type="slidenum">
              <a:rPr lang="en-US" smtClean="0"/>
              <a:t>12</a:t>
            </a:fld>
            <a:endParaRPr lang="en-US" dirty="0"/>
          </a:p>
        </p:txBody>
      </p:sp>
    </p:spTree>
    <p:extLst>
      <p:ext uri="{BB962C8B-B14F-4D97-AF65-F5344CB8AC3E}">
        <p14:creationId xmlns:p14="http://schemas.microsoft.com/office/powerpoint/2010/main" val="195851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8" name="Slide Number Placeholder 7"/>
          <p:cNvSpPr>
            <a:spLocks noGrp="1"/>
          </p:cNvSpPr>
          <p:nvPr>
            <p:ph type="sldNum" sz="quarter" idx="11"/>
          </p:nvPr>
        </p:nvSpPr>
        <p:spPr/>
        <p:txBody>
          <a:bodyPr/>
          <a:lstStyle/>
          <a:p>
            <a:fld id="{7CB78710-EEFF-4CB3-8423-05B972B6D395}"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B78710-EEFF-4CB3-8423-05B972B6D3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B78710-EEFF-4CB3-8423-05B972B6D3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B78710-EEFF-4CB3-8423-05B972B6D3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B78710-EEFF-4CB3-8423-05B972B6D395}"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B78710-EEFF-4CB3-8423-05B972B6D395}"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B78710-EEFF-4CB3-8423-05B972B6D395}"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B78710-EEFF-4CB3-8423-05B972B6D3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B78710-EEFF-4CB3-8423-05B972B6D3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B78710-EEFF-4CB3-8423-05B972B6D3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CBAAD-8153-4C4A-830D-0334F5758C2C}" type="datetimeFigureOut">
              <a:rPr lang="en-US" smtClean="0"/>
              <a:t>8/23/2019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B78710-EEFF-4CB3-8423-05B972B6D3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8CCBAAD-8153-4C4A-830D-0334F5758C2C}" type="datetimeFigureOut">
              <a:rPr lang="en-US" smtClean="0"/>
              <a:t>8/23/2019</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CB78710-EEFF-4CB3-8423-05B972B6D395}"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vetmed.wsu.edu/academic-programs/counseling-wellness" TargetMode="External"/><Relationship Id="rId2" Type="http://schemas.openxmlformats.org/officeDocument/2006/relationships/hyperlink" Target="https://cougarhealth.wsu.edu/your-first-visi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hrs.wsu.edu/resources/employee-assistance-progra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4495800"/>
          </a:xfrm>
        </p:spPr>
        <p:txBody>
          <a:bodyPr/>
          <a:lstStyle/>
          <a:p>
            <a:pPr>
              <a:lnSpc>
                <a:spcPct val="100000"/>
              </a:lnSpc>
            </a:pPr>
            <a:r>
              <a:rPr lang="en-US" sz="2400" dirty="0" smtClean="0">
                <a:effectLst/>
              </a:rPr>
              <a:t/>
            </a:r>
            <a:br>
              <a:rPr lang="en-US" sz="2400" dirty="0" smtClean="0">
                <a:effectLst/>
              </a:rPr>
            </a:br>
            <a:r>
              <a:rPr lang="en-US" sz="2400" dirty="0">
                <a:effectLst/>
              </a:rPr>
              <a:t/>
            </a:r>
            <a:br>
              <a:rPr lang="en-US" sz="2400" dirty="0">
                <a:effectLst/>
              </a:rPr>
            </a:br>
            <a:r>
              <a:rPr lang="en-US" sz="2400" dirty="0" smtClean="0">
                <a:effectLst/>
              </a:rPr>
              <a:t/>
            </a:r>
            <a:br>
              <a:rPr lang="en-US" sz="2400" dirty="0" smtClean="0">
                <a:effectLst/>
              </a:rPr>
            </a:br>
            <a:r>
              <a:rPr lang="en-US" sz="2400" dirty="0" smtClean="0">
                <a:effectLst/>
              </a:rPr>
              <a:t/>
            </a:r>
            <a:br>
              <a:rPr lang="en-US" sz="2400" dirty="0" smtClean="0">
                <a:effectLst/>
              </a:rPr>
            </a:br>
            <a:r>
              <a:rPr lang="en-US" sz="3200" b="1" dirty="0" smtClean="0">
                <a:effectLst/>
              </a:rPr>
              <a:t>Do </a:t>
            </a:r>
            <a:r>
              <a:rPr lang="en-US" sz="3200" b="1" dirty="0">
                <a:effectLst/>
              </a:rPr>
              <a:t>you sometimes feel like you </a:t>
            </a:r>
            <a:r>
              <a:rPr lang="en-US" sz="3200" b="1" dirty="0" smtClean="0">
                <a:effectLst/>
              </a:rPr>
              <a:t/>
            </a:r>
            <a:br>
              <a:rPr lang="en-US" sz="3200" b="1" dirty="0" smtClean="0">
                <a:effectLst/>
              </a:rPr>
            </a:br>
            <a:r>
              <a:rPr lang="en-US" sz="3200" b="1" dirty="0" smtClean="0">
                <a:effectLst/>
              </a:rPr>
              <a:t>care </a:t>
            </a:r>
            <a:r>
              <a:rPr lang="en-US" sz="3200" b="1" dirty="0">
                <a:effectLst/>
              </a:rPr>
              <a:t>too much? </a:t>
            </a:r>
            <a:r>
              <a:rPr lang="en-US" sz="3200" b="1" dirty="0" smtClean="0">
                <a:effectLst/>
              </a:rPr>
              <a:t> </a:t>
            </a:r>
            <a:br>
              <a:rPr lang="en-US" sz="3200" b="1" dirty="0" smtClean="0">
                <a:effectLst/>
              </a:rPr>
            </a:br>
            <a:r>
              <a:rPr lang="en-US" sz="3200" b="1" dirty="0">
                <a:effectLst/>
              </a:rPr>
              <a:t> </a:t>
            </a:r>
            <a:r>
              <a:rPr lang="en-US" sz="3200" b="1" dirty="0" smtClean="0">
                <a:effectLst/>
              </a:rPr>
              <a:t/>
            </a:r>
            <a:br>
              <a:rPr lang="en-US" sz="3200" b="1" dirty="0" smtClean="0">
                <a:effectLst/>
              </a:rPr>
            </a:br>
            <a:r>
              <a:rPr lang="en-US" sz="3200" b="1" dirty="0" smtClean="0">
                <a:effectLst/>
              </a:rPr>
              <a:t>Understanding </a:t>
            </a:r>
            <a:r>
              <a:rPr lang="en-US" sz="3200" b="1" dirty="0">
                <a:effectLst/>
              </a:rPr>
              <a:t>compassion fatigue for animal care </a:t>
            </a:r>
            <a:r>
              <a:rPr lang="en-US" sz="3200" b="1" dirty="0" smtClean="0">
                <a:effectLst/>
              </a:rPr>
              <a:t>providers</a:t>
            </a:r>
            <a:r>
              <a:rPr lang="en-US" sz="3200" b="1" dirty="0">
                <a:effectLst/>
              </a:rPr>
              <a:t/>
            </a:r>
            <a:br>
              <a:rPr lang="en-US" sz="3200" b="1" dirty="0">
                <a:effectLst/>
              </a:rPr>
            </a:br>
            <a:r>
              <a:rPr lang="en-US" dirty="0">
                <a:effectLst/>
              </a:rPr>
              <a:t> </a:t>
            </a:r>
            <a:br>
              <a:rPr lang="en-US" dirty="0">
                <a:effectLst/>
              </a:rPr>
            </a:br>
            <a:r>
              <a:rPr lang="en-US" sz="6000" dirty="0" smtClean="0">
                <a:solidFill>
                  <a:schemeClr val="tx1"/>
                </a:solidFill>
                <a:effectLst/>
              </a:rPr>
              <a:t> </a:t>
            </a:r>
            <a:endParaRPr lang="en-US" sz="4000" dirty="0">
              <a:solidFill>
                <a:schemeClr val="tx1"/>
              </a:solidFill>
              <a:effectLst/>
            </a:endParaRPr>
          </a:p>
        </p:txBody>
      </p:sp>
      <p:sp>
        <p:nvSpPr>
          <p:cNvPr id="3" name="Content Placeholder 2"/>
          <p:cNvSpPr>
            <a:spLocks noGrp="1"/>
          </p:cNvSpPr>
          <p:nvPr>
            <p:ph idx="1"/>
          </p:nvPr>
        </p:nvSpPr>
        <p:spPr>
          <a:xfrm>
            <a:off x="1371600" y="3733801"/>
            <a:ext cx="5715000" cy="1600200"/>
          </a:xfrm>
        </p:spPr>
        <p:txBody>
          <a:bodyPr>
            <a:normAutofit/>
          </a:bodyPr>
          <a:lstStyle/>
          <a:p>
            <a:pPr marL="0" indent="0" algn="ctr">
              <a:buNone/>
            </a:pPr>
            <a:r>
              <a:rPr lang="en-US" dirty="0" smtClean="0">
                <a:solidFill>
                  <a:schemeClr val="tx1"/>
                </a:solidFill>
              </a:rPr>
              <a:t> </a:t>
            </a:r>
            <a:endParaRPr lang="en-US" sz="1800" dirty="0" smtClean="0">
              <a:solidFill>
                <a:schemeClr val="tx1"/>
              </a:solidFill>
            </a:endParaRPr>
          </a:p>
          <a:p>
            <a:pPr marL="0" indent="0" algn="ctr">
              <a:buNone/>
            </a:pPr>
            <a:r>
              <a:rPr lang="en-US" sz="1800" dirty="0" smtClean="0">
                <a:solidFill>
                  <a:schemeClr val="tx1"/>
                </a:solidFill>
              </a:rPr>
              <a:t>           Phyllis Erdman, Ph.D. College of Education</a:t>
            </a:r>
          </a:p>
          <a:p>
            <a:pPr marL="0" indent="0" algn="ctr">
              <a:buNone/>
            </a:pPr>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271755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altLang="en-US" dirty="0" smtClean="0">
                <a:solidFill>
                  <a:schemeClr val="tx1"/>
                </a:solidFill>
                <a:effectLst/>
              </a:rPr>
              <a:t>What We See with CF</a:t>
            </a:r>
          </a:p>
        </p:txBody>
      </p:sp>
      <p:sp>
        <p:nvSpPr>
          <p:cNvPr id="17411" name="Content Placeholder 2"/>
          <p:cNvSpPr>
            <a:spLocks noGrp="1"/>
          </p:cNvSpPr>
          <p:nvPr>
            <p:ph idx="1"/>
          </p:nvPr>
        </p:nvSpPr>
        <p:spPr>
          <a:xfrm>
            <a:off x="457200" y="1143000"/>
            <a:ext cx="8229600" cy="5410200"/>
          </a:xfrm>
        </p:spPr>
        <p:txBody>
          <a:bodyPr>
            <a:noAutofit/>
          </a:bodyPr>
          <a:lstStyle/>
          <a:p>
            <a:pPr eaLnBrk="1" hangingPunct="1"/>
            <a:r>
              <a:rPr lang="en-US" altLang="en-US" dirty="0" smtClean="0">
                <a:solidFill>
                  <a:schemeClr val="tx1"/>
                </a:solidFill>
                <a:latin typeface="+mn-lt"/>
              </a:rPr>
              <a:t>Sleeping problems or nightmares</a:t>
            </a:r>
          </a:p>
          <a:p>
            <a:pPr eaLnBrk="1" hangingPunct="1"/>
            <a:r>
              <a:rPr lang="en-US" altLang="en-US" dirty="0" smtClean="0">
                <a:solidFill>
                  <a:schemeClr val="tx1"/>
                </a:solidFill>
                <a:latin typeface="+mn-lt"/>
              </a:rPr>
              <a:t>Intrusive thoughts, memories and flashbacks</a:t>
            </a:r>
          </a:p>
          <a:p>
            <a:pPr eaLnBrk="1" hangingPunct="1"/>
            <a:r>
              <a:rPr lang="en-US" altLang="en-US" dirty="0" smtClean="0">
                <a:solidFill>
                  <a:schemeClr val="tx1"/>
                </a:solidFill>
                <a:latin typeface="+mn-lt"/>
              </a:rPr>
              <a:t>Hyper-vigilance</a:t>
            </a:r>
          </a:p>
          <a:p>
            <a:pPr eaLnBrk="1" hangingPunct="1"/>
            <a:r>
              <a:rPr lang="en-US" altLang="en-US" dirty="0" smtClean="0">
                <a:solidFill>
                  <a:schemeClr val="tx1"/>
                </a:solidFill>
                <a:latin typeface="+mn-lt"/>
              </a:rPr>
              <a:t>General anxiety and anxiety attacks</a:t>
            </a:r>
          </a:p>
          <a:p>
            <a:pPr eaLnBrk="1" hangingPunct="1"/>
            <a:r>
              <a:rPr lang="en-US" altLang="en-US" dirty="0" smtClean="0">
                <a:solidFill>
                  <a:schemeClr val="tx1"/>
                </a:solidFill>
                <a:latin typeface="+mn-lt"/>
              </a:rPr>
              <a:t>Isolation and disconnection</a:t>
            </a:r>
          </a:p>
          <a:p>
            <a:pPr eaLnBrk="1" hangingPunct="1"/>
            <a:r>
              <a:rPr lang="en-US" altLang="en-US" dirty="0" smtClean="0">
                <a:solidFill>
                  <a:schemeClr val="tx1"/>
                </a:solidFill>
                <a:latin typeface="+mn-lt"/>
              </a:rPr>
              <a:t>Substance abuse and high risk behaviors</a:t>
            </a:r>
          </a:p>
          <a:p>
            <a:pPr eaLnBrk="1" hangingPunct="1"/>
            <a:r>
              <a:rPr lang="en-US" altLang="en-US" dirty="0" smtClean="0">
                <a:solidFill>
                  <a:schemeClr val="tx1"/>
                </a:solidFill>
                <a:latin typeface="+mn-lt"/>
              </a:rPr>
              <a:t>Changes in appetite and sex drive</a:t>
            </a:r>
          </a:p>
          <a:p>
            <a:pPr eaLnBrk="1" hangingPunct="1"/>
            <a:r>
              <a:rPr lang="en-US" altLang="en-US" dirty="0" smtClean="0">
                <a:solidFill>
                  <a:schemeClr val="tx1"/>
                </a:solidFill>
                <a:latin typeface="+mn-lt"/>
              </a:rPr>
              <a:t>Irritability and depression</a:t>
            </a:r>
          </a:p>
          <a:p>
            <a:pPr eaLnBrk="1" hangingPunct="1"/>
            <a:r>
              <a:rPr lang="en-US" altLang="en-US" dirty="0" smtClean="0">
                <a:solidFill>
                  <a:schemeClr val="tx1"/>
                </a:solidFill>
                <a:latin typeface="+mn-lt"/>
              </a:rPr>
              <a:t>Cynicism, negativity, and apathy about life and the world</a:t>
            </a:r>
          </a:p>
          <a:p>
            <a:pPr eaLnBrk="1" hangingPunct="1"/>
            <a:r>
              <a:rPr lang="en-US" altLang="en-US" dirty="0" smtClean="0">
                <a:solidFill>
                  <a:schemeClr val="tx1"/>
                </a:solidFill>
                <a:latin typeface="+mn-lt"/>
              </a:rPr>
              <a:t>Substandard level of care</a:t>
            </a:r>
          </a:p>
          <a:p>
            <a:pPr eaLnBrk="1" hangingPunct="1"/>
            <a:r>
              <a:rPr lang="en-US" altLang="en-US" dirty="0" smtClean="0">
                <a:solidFill>
                  <a:schemeClr val="tx1"/>
                </a:solidFill>
                <a:latin typeface="+mn-lt"/>
              </a:rPr>
              <a:t>Increased cynicism</a:t>
            </a:r>
          </a:p>
        </p:txBody>
      </p:sp>
      <p:sp>
        <p:nvSpPr>
          <p:cNvPr id="5" name="Slide Number Placeholder 4"/>
          <p:cNvSpPr>
            <a:spLocks noGrp="1"/>
          </p:cNvSpPr>
          <p:nvPr>
            <p:ph type="sldNum" sz="quarter" idx="12"/>
          </p:nvPr>
        </p:nvSpPr>
        <p:spPr/>
        <p:txBody>
          <a:bodyPr/>
          <a:lstStyle/>
          <a:p>
            <a:pPr>
              <a:defRPr/>
            </a:pPr>
            <a:fld id="{327246C3-B22F-4D38-AEF6-497056110F60}" type="slidenum">
              <a:rPr lang="en-US" smtClean="0"/>
              <a:pPr>
                <a:defRPr/>
              </a:pPr>
              <a:t>10</a:t>
            </a:fld>
            <a:endParaRPr lang="en-US" dirty="0"/>
          </a:p>
        </p:txBody>
      </p:sp>
      <p:pic>
        <p:nvPicPr>
          <p:cNvPr id="17412" name="Picture 5" descr="C:\Documents and Settings\kdoughty\Local Settings\Temporary Internet Files\Content.IE5\7II3U47D\MC9001124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262" y="2925945"/>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11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1066800"/>
          </a:xfrm>
        </p:spPr>
        <p:txBody>
          <a:bodyPr>
            <a:normAutofit/>
          </a:bodyPr>
          <a:lstStyle/>
          <a:p>
            <a:r>
              <a:rPr lang="en-US" altLang="en-US" sz="4000" dirty="0">
                <a:solidFill>
                  <a:schemeClr val="tx1"/>
                </a:solidFill>
                <a:effectLst/>
              </a:rPr>
              <a:t>The Compassion Fatigue Trajectory</a:t>
            </a:r>
          </a:p>
        </p:txBody>
      </p:sp>
      <p:sp>
        <p:nvSpPr>
          <p:cNvPr id="52227" name="Rectangle 3"/>
          <p:cNvSpPr>
            <a:spLocks noGrp="1" noChangeArrowheads="1"/>
          </p:cNvSpPr>
          <p:nvPr>
            <p:ph idx="1"/>
          </p:nvPr>
        </p:nvSpPr>
        <p:spPr>
          <a:xfrm>
            <a:off x="457200" y="1828800"/>
            <a:ext cx="8229600" cy="4297363"/>
          </a:xfrm>
        </p:spPr>
        <p:txBody>
          <a:bodyPr>
            <a:normAutofit/>
          </a:bodyPr>
          <a:lstStyle/>
          <a:p>
            <a:pPr algn="ctr">
              <a:buFontTx/>
              <a:buNone/>
            </a:pPr>
            <a:endParaRPr lang="en-US" altLang="en-US" dirty="0">
              <a:solidFill>
                <a:schemeClr val="tx1"/>
              </a:solidFill>
              <a:latin typeface="+mn-lt"/>
            </a:endParaRPr>
          </a:p>
          <a:p>
            <a:pPr>
              <a:buFontTx/>
              <a:buNone/>
            </a:pPr>
            <a:r>
              <a:rPr lang="en-US" altLang="en-US" dirty="0"/>
              <a:t>	</a:t>
            </a:r>
            <a:r>
              <a:rPr lang="en-US" altLang="en-US" dirty="0">
                <a:solidFill>
                  <a:schemeClr val="tx1"/>
                </a:solidFill>
                <a:latin typeface="+mn-lt"/>
              </a:rPr>
              <a:t>1</a:t>
            </a:r>
            <a:r>
              <a:rPr lang="en-US" altLang="en-US" dirty="0" smtClean="0">
                <a:solidFill>
                  <a:schemeClr val="tx1"/>
                </a:solidFill>
                <a:latin typeface="+mn-lt"/>
              </a:rPr>
              <a:t>.  </a:t>
            </a:r>
            <a:r>
              <a:rPr lang="en-US" altLang="en-US" sz="2800" dirty="0">
                <a:solidFill>
                  <a:schemeClr val="tx1"/>
                </a:solidFill>
                <a:latin typeface="+mn-lt"/>
              </a:rPr>
              <a:t>ZEALOT PHASE</a:t>
            </a:r>
          </a:p>
          <a:p>
            <a:pPr>
              <a:buFontTx/>
              <a:buNone/>
            </a:pPr>
            <a:r>
              <a:rPr lang="en-US" altLang="en-US" sz="2800" dirty="0">
                <a:solidFill>
                  <a:schemeClr val="tx1"/>
                </a:solidFill>
                <a:latin typeface="+mn-lt"/>
              </a:rPr>
              <a:t>	2. IRRITABILITY PHASE</a:t>
            </a:r>
          </a:p>
          <a:p>
            <a:pPr>
              <a:buFontTx/>
              <a:buNone/>
            </a:pPr>
            <a:r>
              <a:rPr lang="en-US" altLang="en-US" sz="2800" dirty="0">
                <a:solidFill>
                  <a:schemeClr val="tx1"/>
                </a:solidFill>
                <a:latin typeface="+mn-lt"/>
              </a:rPr>
              <a:t>	3. WITHDRAWAL PHASE</a:t>
            </a:r>
          </a:p>
          <a:p>
            <a:pPr>
              <a:buFontTx/>
              <a:buNone/>
            </a:pPr>
            <a:r>
              <a:rPr lang="en-US" altLang="en-US" sz="2800" dirty="0">
                <a:solidFill>
                  <a:schemeClr val="tx1"/>
                </a:solidFill>
                <a:latin typeface="+mn-lt"/>
              </a:rPr>
              <a:t>	4. ZOMBIE PHASE</a:t>
            </a:r>
          </a:p>
          <a:p>
            <a:pPr>
              <a:buFontTx/>
              <a:buNone/>
            </a:pPr>
            <a:r>
              <a:rPr lang="en-US" altLang="en-US" sz="2800" dirty="0">
                <a:solidFill>
                  <a:schemeClr val="tx1"/>
                </a:solidFill>
                <a:latin typeface="+mn-lt"/>
              </a:rPr>
              <a:t>	5. </a:t>
            </a:r>
            <a:r>
              <a:rPr lang="en-US" altLang="en-US" sz="2800" dirty="0" smtClean="0">
                <a:solidFill>
                  <a:schemeClr val="tx1"/>
                </a:solidFill>
                <a:latin typeface="+mn-lt"/>
              </a:rPr>
              <a:t>VICTIMIZATION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421" y="3505200"/>
            <a:ext cx="4083579" cy="168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556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000" dirty="0">
                <a:solidFill>
                  <a:schemeClr val="tx1"/>
                </a:solidFill>
                <a:effectLst/>
              </a:rPr>
              <a:t>ZEALOT PHASE</a:t>
            </a:r>
          </a:p>
        </p:txBody>
      </p:sp>
      <p:sp>
        <p:nvSpPr>
          <p:cNvPr id="50179" name="Rectangle 3"/>
          <p:cNvSpPr>
            <a:spLocks noGrp="1" noChangeArrowheads="1"/>
          </p:cNvSpPr>
          <p:nvPr>
            <p:ph idx="1"/>
          </p:nvPr>
        </p:nvSpPr>
        <p:spPr>
          <a:xfrm>
            <a:off x="228601" y="1600201"/>
            <a:ext cx="5105400" cy="4800600"/>
          </a:xfrm>
        </p:spPr>
        <p:txBody>
          <a:bodyPr>
            <a:normAutofit lnSpcReduction="10000"/>
          </a:bodyPr>
          <a:lstStyle/>
          <a:p>
            <a:pPr>
              <a:buFontTx/>
              <a:buNone/>
            </a:pPr>
            <a:endParaRPr lang="en-US" altLang="en-US" dirty="0"/>
          </a:p>
          <a:p>
            <a:pPr lvl="1">
              <a:buFont typeface="Arial" panose="020B0604020202020204" pitchFamily="34" charset="0"/>
              <a:buChar char="•"/>
            </a:pPr>
            <a:r>
              <a:rPr lang="en-US" altLang="en-US" sz="2800" dirty="0" smtClean="0">
                <a:solidFill>
                  <a:schemeClr val="tx1"/>
                </a:solidFill>
                <a:latin typeface="+mn-lt"/>
              </a:rPr>
              <a:t>Committed</a:t>
            </a:r>
            <a:r>
              <a:rPr lang="en-US" altLang="en-US" sz="2800" dirty="0">
                <a:solidFill>
                  <a:schemeClr val="tx1"/>
                </a:solidFill>
                <a:latin typeface="+mn-lt"/>
              </a:rPr>
              <a:t>, involved, available</a:t>
            </a:r>
          </a:p>
          <a:p>
            <a:pPr lvl="1">
              <a:buFont typeface="Arial" panose="020B0604020202020204" pitchFamily="34" charset="0"/>
              <a:buChar char="•"/>
            </a:pPr>
            <a:r>
              <a:rPr lang="en-US" altLang="en-US" sz="2800" dirty="0">
                <a:solidFill>
                  <a:schemeClr val="tx1"/>
                </a:solidFill>
                <a:latin typeface="+mn-lt"/>
              </a:rPr>
              <a:t>Solving problems/making a difference</a:t>
            </a:r>
          </a:p>
          <a:p>
            <a:pPr lvl="1">
              <a:buFont typeface="Arial" panose="020B0604020202020204" pitchFamily="34" charset="0"/>
              <a:buChar char="•"/>
            </a:pPr>
            <a:r>
              <a:rPr lang="en-US" altLang="en-US" sz="2800" dirty="0">
                <a:solidFill>
                  <a:schemeClr val="tx1"/>
                </a:solidFill>
                <a:latin typeface="+mn-lt"/>
              </a:rPr>
              <a:t>Willing to go the extra mile</a:t>
            </a:r>
          </a:p>
          <a:p>
            <a:pPr lvl="1">
              <a:buFont typeface="Arial" panose="020B0604020202020204" pitchFamily="34" charset="0"/>
              <a:buChar char="•"/>
            </a:pPr>
            <a:r>
              <a:rPr lang="en-US" altLang="en-US" sz="2800" dirty="0">
                <a:solidFill>
                  <a:schemeClr val="tx1"/>
                </a:solidFill>
                <a:latin typeface="+mn-lt"/>
              </a:rPr>
              <a:t>High enthusiasm</a:t>
            </a:r>
          </a:p>
          <a:p>
            <a:pPr lvl="1">
              <a:buFont typeface="Arial" panose="020B0604020202020204" pitchFamily="34" charset="0"/>
              <a:buChar char="•"/>
            </a:pPr>
            <a:r>
              <a:rPr lang="en-US" altLang="en-US" sz="2800" dirty="0">
                <a:solidFill>
                  <a:schemeClr val="tx1"/>
                </a:solidFill>
                <a:latin typeface="+mn-lt"/>
              </a:rPr>
              <a:t>Volunteers </a:t>
            </a:r>
            <a:r>
              <a:rPr lang="en-US" altLang="en-US" sz="2800" dirty="0" smtClean="0">
                <a:solidFill>
                  <a:schemeClr val="tx1"/>
                </a:solidFill>
                <a:latin typeface="+mn-lt"/>
              </a:rPr>
              <a:t>without </a:t>
            </a:r>
            <a:r>
              <a:rPr lang="en-US" altLang="en-US" sz="2800" dirty="0">
                <a:solidFill>
                  <a:schemeClr val="tx1"/>
                </a:solidFill>
                <a:latin typeface="+mn-lt"/>
              </a:rPr>
              <a:t>being </a:t>
            </a:r>
            <a:r>
              <a:rPr lang="en-US" altLang="en-US" sz="2800" dirty="0" smtClean="0">
                <a:solidFill>
                  <a:schemeClr val="tx1"/>
                </a:solidFill>
                <a:latin typeface="+mn-lt"/>
              </a:rPr>
              <a:t>asked</a:t>
            </a:r>
          </a:p>
          <a:p>
            <a:pPr lvl="1">
              <a:buFont typeface="Arial" panose="020B0604020202020204" pitchFamily="34" charset="0"/>
              <a:buChar char="•"/>
            </a:pPr>
            <a:r>
              <a:rPr lang="en-US" altLang="en-US" sz="2800" dirty="0" smtClean="0">
                <a:solidFill>
                  <a:schemeClr val="tx1"/>
                </a:solidFill>
                <a:latin typeface="+mn-lt"/>
              </a:rPr>
              <a:t>May be called an </a:t>
            </a:r>
            <a:r>
              <a:rPr lang="en-US" altLang="en-US" sz="2800" b="1" u="sng" dirty="0" smtClean="0">
                <a:solidFill>
                  <a:schemeClr val="tx1"/>
                </a:solidFill>
                <a:latin typeface="+mn-lt"/>
              </a:rPr>
              <a:t>Idealist</a:t>
            </a:r>
            <a:endParaRPr lang="en-US" altLang="en-US" sz="2800" b="1" u="sng" dirty="0">
              <a:solidFill>
                <a:schemeClr val="tx1"/>
              </a:solidFill>
              <a:latin typeface="+mn-lt"/>
            </a:endParaRPr>
          </a:p>
        </p:txBody>
      </p:sp>
      <p:pic>
        <p:nvPicPr>
          <p:cNvPr id="1026" name="Picture 2" descr="https://images.squarespace-cdn.com/content/v1/568d6c510ab3770f3463ddf8/1456854464859-XJSECXLNKQSSC8RJ99RN/ke17ZwdGBToddI8pDm48kFIf7yPa5BAa8RMZ_cWKdSpZw-zPPgdn4jUwVcJE1ZvWQUxwkmyExglNqGp0IvTJZUJFbgE-7XRK3dMEBRBhUpwxFxtS5gOSqQe9JqgbpnLHaz6zaB71VOqbBHxYuyrWJeedqiFG-W5Y3AcXGxa-maQ/image-asset.jpeg?format=5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309730" cy="418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97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990600"/>
          </a:xfrm>
        </p:spPr>
        <p:txBody>
          <a:bodyPr/>
          <a:lstStyle/>
          <a:p>
            <a:r>
              <a:rPr lang="en-US" altLang="en-US" sz="4000" dirty="0">
                <a:solidFill>
                  <a:schemeClr val="tx1"/>
                </a:solidFill>
                <a:effectLst/>
              </a:rPr>
              <a:t>IRRITABILITY PHASE</a:t>
            </a:r>
          </a:p>
        </p:txBody>
      </p:sp>
      <p:sp>
        <p:nvSpPr>
          <p:cNvPr id="53251" name="Rectangle 3"/>
          <p:cNvSpPr>
            <a:spLocks noGrp="1" noChangeArrowheads="1"/>
          </p:cNvSpPr>
          <p:nvPr>
            <p:ph idx="1"/>
          </p:nvPr>
        </p:nvSpPr>
        <p:spPr>
          <a:xfrm>
            <a:off x="457200" y="1600201"/>
            <a:ext cx="4572000" cy="4191000"/>
          </a:xfrm>
        </p:spPr>
        <p:txBody>
          <a:bodyPr>
            <a:normAutofit fontScale="85000" lnSpcReduction="20000"/>
          </a:bodyPr>
          <a:lstStyle/>
          <a:p>
            <a:r>
              <a:rPr lang="en-US" altLang="en-US" sz="2800" dirty="0" smtClean="0">
                <a:solidFill>
                  <a:schemeClr val="tx1"/>
                </a:solidFill>
                <a:latin typeface="+mn-lt"/>
              </a:rPr>
              <a:t>Begin </a:t>
            </a:r>
            <a:r>
              <a:rPr lang="en-US" altLang="en-US" sz="2800" dirty="0">
                <a:solidFill>
                  <a:schemeClr val="tx1"/>
                </a:solidFill>
                <a:latin typeface="+mn-lt"/>
              </a:rPr>
              <a:t>to cut corners</a:t>
            </a:r>
          </a:p>
          <a:p>
            <a:r>
              <a:rPr lang="en-US" altLang="en-US" sz="2800" dirty="0">
                <a:solidFill>
                  <a:schemeClr val="tx1"/>
                </a:solidFill>
                <a:latin typeface="+mn-lt"/>
              </a:rPr>
              <a:t>Begin to avoid </a:t>
            </a:r>
            <a:r>
              <a:rPr lang="en-US" altLang="en-US" sz="2800" dirty="0" smtClean="0">
                <a:solidFill>
                  <a:schemeClr val="tx1"/>
                </a:solidFill>
                <a:latin typeface="+mn-lt"/>
              </a:rPr>
              <a:t>tasks involving animals</a:t>
            </a:r>
            <a:endParaRPr lang="en-US" altLang="en-US" sz="2800" dirty="0">
              <a:solidFill>
                <a:schemeClr val="tx1"/>
              </a:solidFill>
              <a:latin typeface="+mn-lt"/>
            </a:endParaRPr>
          </a:p>
          <a:p>
            <a:r>
              <a:rPr lang="en-US" altLang="en-US" sz="2800" dirty="0">
                <a:solidFill>
                  <a:schemeClr val="tx1"/>
                </a:solidFill>
                <a:latin typeface="+mn-lt"/>
              </a:rPr>
              <a:t>Begin to mock co-workers and clients</a:t>
            </a:r>
          </a:p>
          <a:p>
            <a:r>
              <a:rPr lang="en-US" altLang="en-US" sz="2800" dirty="0">
                <a:solidFill>
                  <a:schemeClr val="tx1"/>
                </a:solidFill>
                <a:latin typeface="+mn-lt"/>
              </a:rPr>
              <a:t>Begin to denigrate the people they serve</a:t>
            </a:r>
          </a:p>
          <a:p>
            <a:r>
              <a:rPr lang="en-US" altLang="en-US" sz="2800" dirty="0">
                <a:solidFill>
                  <a:schemeClr val="tx1"/>
                </a:solidFill>
                <a:latin typeface="+mn-lt"/>
              </a:rPr>
              <a:t>Use </a:t>
            </a:r>
            <a:r>
              <a:rPr lang="en-US" altLang="en-US" sz="2800" dirty="0" smtClean="0">
                <a:solidFill>
                  <a:schemeClr val="tx1"/>
                </a:solidFill>
                <a:latin typeface="+mn-lt"/>
              </a:rPr>
              <a:t>inappropriate/dark </a:t>
            </a:r>
            <a:r>
              <a:rPr lang="en-US" altLang="en-US" sz="2800" dirty="0">
                <a:solidFill>
                  <a:schemeClr val="tx1"/>
                </a:solidFill>
                <a:latin typeface="+mn-lt"/>
              </a:rPr>
              <a:t>humor</a:t>
            </a:r>
          </a:p>
          <a:p>
            <a:r>
              <a:rPr lang="en-US" altLang="en-US" sz="2800" dirty="0">
                <a:solidFill>
                  <a:schemeClr val="tx1"/>
                </a:solidFill>
                <a:latin typeface="+mn-lt"/>
              </a:rPr>
              <a:t>Make mistakes</a:t>
            </a:r>
          </a:p>
          <a:p>
            <a:r>
              <a:rPr lang="en-US" altLang="en-US" sz="2800" dirty="0">
                <a:solidFill>
                  <a:schemeClr val="tx1"/>
                </a:solidFill>
                <a:latin typeface="+mn-lt"/>
              </a:rPr>
              <a:t>Distance selves from friends &amp; co-workers</a:t>
            </a:r>
          </a:p>
        </p:txBody>
      </p:sp>
      <p:pic>
        <p:nvPicPr>
          <p:cNvPr id="2050" name="Picture 2" descr="Image result for irri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1600201"/>
            <a:ext cx="4419600" cy="358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17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tx1"/>
                </a:solidFill>
                <a:effectLst/>
              </a:rPr>
              <a:t>WITHDRAWAL PHASE</a:t>
            </a:r>
            <a:endParaRPr lang="en-US" sz="4000" dirty="0">
              <a:solidFill>
                <a:schemeClr val="tx1"/>
              </a:solidFill>
              <a:effectLst/>
            </a:endParaRPr>
          </a:p>
        </p:txBody>
      </p:sp>
      <p:sp>
        <p:nvSpPr>
          <p:cNvPr id="3" name="Content Placeholder 2"/>
          <p:cNvSpPr>
            <a:spLocks noGrp="1"/>
          </p:cNvSpPr>
          <p:nvPr>
            <p:ph idx="1"/>
          </p:nvPr>
        </p:nvSpPr>
        <p:spPr>
          <a:xfrm>
            <a:off x="457200" y="1143000"/>
            <a:ext cx="4495800" cy="5562599"/>
          </a:xfrm>
        </p:spPr>
        <p:txBody>
          <a:bodyPr>
            <a:noAutofit/>
          </a:bodyPr>
          <a:lstStyle/>
          <a:p>
            <a:r>
              <a:rPr lang="en-US" sz="2800" dirty="0">
                <a:solidFill>
                  <a:schemeClr val="tx1"/>
                </a:solidFill>
                <a:latin typeface="+mn-lt"/>
              </a:rPr>
              <a:t>Enthusiasm turns sour</a:t>
            </a:r>
          </a:p>
          <a:p>
            <a:r>
              <a:rPr lang="en-US" sz="2800" dirty="0" smtClean="0">
                <a:solidFill>
                  <a:schemeClr val="tx1"/>
                </a:solidFill>
                <a:latin typeface="+mn-lt"/>
              </a:rPr>
              <a:t>Animals become problems, not concerns</a:t>
            </a:r>
          </a:p>
          <a:p>
            <a:r>
              <a:rPr lang="en-US" sz="2800" dirty="0" smtClean="0">
                <a:solidFill>
                  <a:schemeClr val="tx1"/>
                </a:solidFill>
                <a:latin typeface="+mn-lt"/>
              </a:rPr>
              <a:t>We </a:t>
            </a:r>
            <a:r>
              <a:rPr lang="en-US" sz="2800" dirty="0">
                <a:solidFill>
                  <a:schemeClr val="tx1"/>
                </a:solidFill>
                <a:latin typeface="+mn-lt"/>
              </a:rPr>
              <a:t>make complaints about our work life </a:t>
            </a:r>
          </a:p>
          <a:p>
            <a:pPr marL="0" indent="0">
              <a:buNone/>
            </a:pPr>
            <a:r>
              <a:rPr lang="en-US" sz="2800" dirty="0">
                <a:solidFill>
                  <a:schemeClr val="tx1"/>
                </a:solidFill>
                <a:latin typeface="+mn-lt"/>
              </a:rPr>
              <a:t>	</a:t>
            </a:r>
            <a:r>
              <a:rPr lang="en-US" sz="2800" dirty="0" smtClean="0">
                <a:solidFill>
                  <a:schemeClr val="tx1"/>
                </a:solidFill>
                <a:latin typeface="+mn-lt"/>
              </a:rPr>
              <a:t>and </a:t>
            </a:r>
            <a:r>
              <a:rPr lang="en-US" sz="2800" dirty="0">
                <a:solidFill>
                  <a:schemeClr val="tx1"/>
                </a:solidFill>
                <a:latin typeface="+mn-lt"/>
              </a:rPr>
              <a:t>our personal life</a:t>
            </a:r>
          </a:p>
          <a:p>
            <a:r>
              <a:rPr lang="en-US" sz="2800" dirty="0" smtClean="0">
                <a:solidFill>
                  <a:schemeClr val="tx1"/>
                </a:solidFill>
                <a:latin typeface="+mn-lt"/>
              </a:rPr>
              <a:t>Tired </a:t>
            </a:r>
            <a:r>
              <a:rPr lang="en-US" sz="2800" dirty="0">
                <a:solidFill>
                  <a:schemeClr val="tx1"/>
                </a:solidFill>
                <a:latin typeface="+mn-lt"/>
              </a:rPr>
              <a:t>all the </a:t>
            </a:r>
            <a:r>
              <a:rPr lang="en-US" sz="2800" dirty="0" smtClean="0">
                <a:solidFill>
                  <a:schemeClr val="tx1"/>
                </a:solidFill>
                <a:latin typeface="+mn-lt"/>
              </a:rPr>
              <a:t>time</a:t>
            </a:r>
          </a:p>
          <a:p>
            <a:r>
              <a:rPr lang="en-US" sz="2800" dirty="0" smtClean="0">
                <a:solidFill>
                  <a:schemeClr val="tx1"/>
                </a:solidFill>
                <a:latin typeface="+mn-lt"/>
              </a:rPr>
              <a:t>Neglect family</a:t>
            </a:r>
            <a:r>
              <a:rPr lang="en-US" sz="2800" dirty="0">
                <a:solidFill>
                  <a:schemeClr val="tx1"/>
                </a:solidFill>
                <a:latin typeface="+mn-lt"/>
              </a:rPr>
              <a:t>, </a:t>
            </a:r>
            <a:r>
              <a:rPr lang="en-US" sz="2800" dirty="0" smtClean="0">
                <a:solidFill>
                  <a:schemeClr val="tx1"/>
                </a:solidFill>
                <a:latin typeface="+mn-lt"/>
              </a:rPr>
              <a:t>animals, coworkers </a:t>
            </a:r>
            <a:r>
              <a:rPr lang="en-US" sz="2800" dirty="0">
                <a:solidFill>
                  <a:schemeClr val="tx1"/>
                </a:solidFill>
                <a:latin typeface="+mn-lt"/>
              </a:rPr>
              <a:t>and ourselves</a:t>
            </a:r>
          </a:p>
          <a:p>
            <a:r>
              <a:rPr lang="en-US" sz="2800" dirty="0">
                <a:solidFill>
                  <a:schemeClr val="tx1"/>
                </a:solidFill>
                <a:latin typeface="+mn-lt"/>
              </a:rPr>
              <a:t>T</a:t>
            </a:r>
            <a:r>
              <a:rPr lang="en-US" sz="2800" dirty="0" smtClean="0">
                <a:solidFill>
                  <a:schemeClr val="tx1"/>
                </a:solidFill>
                <a:latin typeface="+mn-lt"/>
              </a:rPr>
              <a:t>ry </a:t>
            </a:r>
            <a:r>
              <a:rPr lang="en-US" sz="2800" dirty="0">
                <a:solidFill>
                  <a:schemeClr val="tx1"/>
                </a:solidFill>
                <a:latin typeface="+mn-lt"/>
              </a:rPr>
              <a:t>to avoid our pain and sadness</a:t>
            </a:r>
          </a:p>
          <a:p>
            <a:pPr>
              <a:buFont typeface="Wingdings" panose="05000000000000000000" pitchFamily="2" charset="2"/>
              <a:buChar char="Ø"/>
            </a:pPr>
            <a:endParaRPr lang="en-US" sz="2800" dirty="0">
              <a:solidFill>
                <a:schemeClr val="tx1"/>
              </a:solidFill>
              <a:latin typeface="+mn-lt"/>
            </a:endParaRPr>
          </a:p>
        </p:txBody>
      </p:sp>
      <p:pic>
        <p:nvPicPr>
          <p:cNvPr id="3074" name="Picture 2" descr="https://fcit.usf.edu/matrix/wp-content/uploads/2016/12/WithdrawnStudent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800" y="10668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ithdra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48977">
            <a:off x="5433943" y="250880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67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lstStyle/>
          <a:p>
            <a:r>
              <a:rPr lang="en-US" altLang="en-US" sz="4000" dirty="0">
                <a:solidFill>
                  <a:schemeClr val="tx1"/>
                </a:solidFill>
              </a:rPr>
              <a:t>ZOMBIE PHASE</a:t>
            </a:r>
          </a:p>
        </p:txBody>
      </p:sp>
      <p:sp>
        <p:nvSpPr>
          <p:cNvPr id="51203" name="Rectangle 3"/>
          <p:cNvSpPr>
            <a:spLocks noGrp="1" noChangeArrowheads="1"/>
          </p:cNvSpPr>
          <p:nvPr>
            <p:ph idx="1"/>
          </p:nvPr>
        </p:nvSpPr>
        <p:spPr>
          <a:xfrm>
            <a:off x="457200" y="1524000"/>
            <a:ext cx="4419600" cy="4602163"/>
          </a:xfrm>
        </p:spPr>
        <p:txBody>
          <a:bodyPr>
            <a:normAutofit fontScale="92500" lnSpcReduction="20000"/>
          </a:bodyPr>
          <a:lstStyle/>
          <a:p>
            <a:r>
              <a:rPr lang="en-US" altLang="en-US" sz="2800" dirty="0" smtClean="0">
                <a:solidFill>
                  <a:schemeClr val="tx1"/>
                </a:solidFill>
                <a:latin typeface="+mn-lt"/>
              </a:rPr>
              <a:t>Hopelessness </a:t>
            </a:r>
            <a:r>
              <a:rPr lang="en-US" altLang="en-US" sz="2800" dirty="0">
                <a:solidFill>
                  <a:schemeClr val="tx1"/>
                </a:solidFill>
                <a:latin typeface="+mn-lt"/>
              </a:rPr>
              <a:t>turns to </a:t>
            </a:r>
            <a:r>
              <a:rPr lang="en-US" altLang="en-US" sz="2800" dirty="0" smtClean="0">
                <a:solidFill>
                  <a:schemeClr val="tx1"/>
                </a:solidFill>
                <a:latin typeface="+mn-lt"/>
              </a:rPr>
              <a:t>rage</a:t>
            </a:r>
          </a:p>
          <a:p>
            <a:r>
              <a:rPr lang="en-US" altLang="en-US" sz="2800" dirty="0" smtClean="0">
                <a:solidFill>
                  <a:schemeClr val="tx1"/>
                </a:solidFill>
                <a:latin typeface="+mn-lt"/>
              </a:rPr>
              <a:t>Feel like you’re on auto pilot</a:t>
            </a:r>
            <a:endParaRPr lang="en-US" altLang="en-US" sz="2800" dirty="0">
              <a:solidFill>
                <a:schemeClr val="tx1"/>
              </a:solidFill>
              <a:latin typeface="+mn-lt"/>
            </a:endParaRPr>
          </a:p>
          <a:p>
            <a:r>
              <a:rPr lang="en-US" altLang="en-US" sz="2800" dirty="0" smtClean="0">
                <a:solidFill>
                  <a:schemeClr val="tx1"/>
                </a:solidFill>
                <a:latin typeface="+mn-lt"/>
              </a:rPr>
              <a:t>Judge </a:t>
            </a:r>
            <a:r>
              <a:rPr lang="en-US" altLang="en-US" sz="2800" dirty="0">
                <a:solidFill>
                  <a:schemeClr val="tx1"/>
                </a:solidFill>
                <a:latin typeface="+mn-lt"/>
              </a:rPr>
              <a:t>others as incompetent or ignorant</a:t>
            </a:r>
          </a:p>
          <a:p>
            <a:r>
              <a:rPr lang="en-US" altLang="en-US" sz="2800" dirty="0">
                <a:solidFill>
                  <a:schemeClr val="tx1"/>
                </a:solidFill>
                <a:latin typeface="+mn-lt"/>
              </a:rPr>
              <a:t>Develop a disdain for </a:t>
            </a:r>
            <a:r>
              <a:rPr lang="en-US" altLang="en-US" sz="2800" dirty="0" smtClean="0">
                <a:solidFill>
                  <a:schemeClr val="tx1"/>
                </a:solidFill>
                <a:latin typeface="+mn-lt"/>
              </a:rPr>
              <a:t>everyone</a:t>
            </a:r>
            <a:endParaRPr lang="en-US" altLang="en-US" sz="2800" dirty="0">
              <a:solidFill>
                <a:schemeClr val="tx1"/>
              </a:solidFill>
              <a:latin typeface="+mn-lt"/>
            </a:endParaRPr>
          </a:p>
          <a:p>
            <a:r>
              <a:rPr lang="en-US" altLang="en-US" sz="2800" dirty="0">
                <a:solidFill>
                  <a:schemeClr val="tx1"/>
                </a:solidFill>
                <a:latin typeface="+mn-lt"/>
              </a:rPr>
              <a:t>Lose patience, sense of humor, time for </a:t>
            </a:r>
            <a:r>
              <a:rPr lang="en-US" altLang="en-US" sz="2800" dirty="0" smtClean="0">
                <a:solidFill>
                  <a:schemeClr val="tx1"/>
                </a:solidFill>
                <a:latin typeface="+mn-lt"/>
              </a:rPr>
              <a:t>fun</a:t>
            </a:r>
          </a:p>
          <a:p>
            <a:r>
              <a:rPr lang="en-US" altLang="en-US" sz="2800" dirty="0" smtClean="0">
                <a:solidFill>
                  <a:schemeClr val="tx1"/>
                </a:solidFill>
                <a:latin typeface="+mn-lt"/>
              </a:rPr>
              <a:t>Possibly experience health problems</a:t>
            </a:r>
            <a:endParaRPr lang="en-US" altLang="en-US" sz="2800" dirty="0">
              <a:solidFill>
                <a:schemeClr val="tx1"/>
              </a:solidFill>
              <a:latin typeface="+mn-lt"/>
            </a:endParaRPr>
          </a:p>
        </p:txBody>
      </p:sp>
      <p:pic>
        <p:nvPicPr>
          <p:cNvPr id="4098" name="Picture 2" descr="https://www.kiplinger.com/kipimages/pages/198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953" y="2071739"/>
            <a:ext cx="4413648" cy="303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97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337506"/>
            <a:ext cx="8229600" cy="1219200"/>
          </a:xfrm>
        </p:spPr>
        <p:txBody>
          <a:bodyPr/>
          <a:lstStyle/>
          <a:p>
            <a:pPr algn="ctr"/>
            <a:r>
              <a:rPr lang="en-US" altLang="en-US" sz="4000" dirty="0" smtClean="0">
                <a:solidFill>
                  <a:schemeClr val="tx1"/>
                </a:solidFill>
                <a:effectLst/>
              </a:rPr>
              <a:t>VICTIMIZATION PHASE – </a:t>
            </a:r>
            <a:br>
              <a:rPr lang="en-US" altLang="en-US" sz="4000" dirty="0" smtClean="0">
                <a:solidFill>
                  <a:schemeClr val="tx1"/>
                </a:solidFill>
                <a:effectLst/>
              </a:rPr>
            </a:br>
            <a:r>
              <a:rPr lang="en-US" altLang="en-US" sz="4000" dirty="0" smtClean="0">
                <a:solidFill>
                  <a:schemeClr val="tx1"/>
                </a:solidFill>
                <a:effectLst/>
              </a:rPr>
              <a:t>Do or Die</a:t>
            </a:r>
            <a:endParaRPr lang="en-US" altLang="en-US" sz="4000" dirty="0">
              <a:solidFill>
                <a:schemeClr val="tx1"/>
              </a:solidFill>
              <a:effectLst/>
            </a:endParaRPr>
          </a:p>
        </p:txBody>
      </p:sp>
      <p:sp>
        <p:nvSpPr>
          <p:cNvPr id="54275" name="Rectangle 3"/>
          <p:cNvSpPr>
            <a:spLocks noGrp="1" noChangeArrowheads="1"/>
          </p:cNvSpPr>
          <p:nvPr>
            <p:ph idx="1"/>
          </p:nvPr>
        </p:nvSpPr>
        <p:spPr>
          <a:xfrm>
            <a:off x="457200" y="2057400"/>
            <a:ext cx="4876800" cy="4267200"/>
          </a:xfrm>
        </p:spPr>
        <p:txBody>
          <a:bodyPr>
            <a:normAutofit fontScale="92500" lnSpcReduction="20000"/>
          </a:bodyPr>
          <a:lstStyle/>
          <a:p>
            <a:r>
              <a:rPr lang="en-US" altLang="en-US" sz="2800" dirty="0" smtClean="0">
                <a:solidFill>
                  <a:schemeClr val="tx1"/>
                </a:solidFill>
                <a:latin typeface="+mn-lt"/>
              </a:rPr>
              <a:t>Become overwhelmed/leave </a:t>
            </a:r>
            <a:r>
              <a:rPr lang="en-US" altLang="en-US" sz="2800" dirty="0">
                <a:solidFill>
                  <a:schemeClr val="tx1"/>
                </a:solidFill>
                <a:latin typeface="+mn-lt"/>
              </a:rPr>
              <a:t>profession </a:t>
            </a:r>
            <a:endParaRPr lang="en-US" altLang="en-US" sz="2800" dirty="0" smtClean="0">
              <a:solidFill>
                <a:schemeClr val="tx1"/>
              </a:solidFill>
              <a:latin typeface="+mn-lt"/>
            </a:endParaRPr>
          </a:p>
          <a:p>
            <a:r>
              <a:rPr lang="en-US" altLang="en-US" sz="2800" dirty="0" smtClean="0">
                <a:solidFill>
                  <a:schemeClr val="tx1"/>
                </a:solidFill>
                <a:latin typeface="+mn-lt"/>
              </a:rPr>
              <a:t>Feel helpless and hopeless</a:t>
            </a:r>
            <a:endParaRPr lang="en-US" altLang="en-US" sz="2800" dirty="0">
              <a:solidFill>
                <a:schemeClr val="tx1"/>
              </a:solidFill>
              <a:latin typeface="+mn-lt"/>
            </a:endParaRPr>
          </a:p>
          <a:p>
            <a:r>
              <a:rPr lang="en-US" altLang="en-US" sz="2800" dirty="0" smtClean="0">
                <a:solidFill>
                  <a:schemeClr val="tx1"/>
                </a:solidFill>
                <a:latin typeface="+mn-lt"/>
              </a:rPr>
              <a:t>Have perpetual/chronic  symptoms</a:t>
            </a:r>
          </a:p>
          <a:p>
            <a:r>
              <a:rPr lang="en-US" altLang="en-US" sz="2800" dirty="0" smtClean="0">
                <a:solidFill>
                  <a:schemeClr val="tx1"/>
                </a:solidFill>
                <a:latin typeface="+mn-lt"/>
              </a:rPr>
              <a:t>Shut down/depressed/ suicidal </a:t>
            </a:r>
          </a:p>
          <a:p>
            <a:pPr marL="0" indent="0">
              <a:buNone/>
            </a:pPr>
            <a:r>
              <a:rPr lang="en-US" altLang="en-US" sz="2800" dirty="0">
                <a:solidFill>
                  <a:schemeClr val="tx1"/>
                </a:solidFill>
                <a:latin typeface="+mn-lt"/>
              </a:rPr>
              <a:t>	</a:t>
            </a:r>
            <a:r>
              <a:rPr lang="en-US" altLang="en-US" sz="2800" dirty="0" smtClean="0">
                <a:solidFill>
                  <a:schemeClr val="tx1"/>
                </a:solidFill>
                <a:latin typeface="+mn-lt"/>
              </a:rPr>
              <a:t>	OR</a:t>
            </a:r>
            <a:endParaRPr lang="en-US" altLang="en-US" sz="2800" dirty="0">
              <a:solidFill>
                <a:schemeClr val="tx1"/>
              </a:solidFill>
              <a:latin typeface="+mn-lt"/>
            </a:endParaRPr>
          </a:p>
          <a:p>
            <a:r>
              <a:rPr lang="en-US" altLang="en-US" sz="2800" dirty="0" smtClean="0">
                <a:solidFill>
                  <a:schemeClr val="tx1"/>
                </a:solidFill>
                <a:latin typeface="+mn-lt"/>
              </a:rPr>
              <a:t>Transform your approach and build resiliency</a:t>
            </a:r>
          </a:p>
          <a:p>
            <a:r>
              <a:rPr lang="en-US" altLang="en-US" sz="2800" dirty="0" smtClean="0">
                <a:solidFill>
                  <a:schemeClr val="tx1"/>
                </a:solidFill>
                <a:latin typeface="+mn-lt"/>
              </a:rPr>
              <a:t>Commit to career</a:t>
            </a:r>
            <a:endParaRPr lang="en-US" altLang="en-US" sz="2000" dirty="0" smtClean="0">
              <a:solidFill>
                <a:schemeClr val="tx1"/>
              </a:solidFill>
              <a:latin typeface="+mn-lt"/>
            </a:endParaRPr>
          </a:p>
          <a:p>
            <a:pPr marL="2743200" lvl="6" indent="0">
              <a:buNone/>
            </a:pPr>
            <a:endParaRPr lang="en-US" altLang="en-US" sz="2000" dirty="0">
              <a:solidFill>
                <a:schemeClr val="tx1"/>
              </a:solidFill>
              <a:latin typeface="+mn-lt"/>
            </a:endParaRPr>
          </a:p>
          <a:p>
            <a:endParaRPr lang="en-US" altLang="en-US" dirty="0">
              <a:solidFill>
                <a:schemeClr val="tx1"/>
              </a:solidFill>
              <a:latin typeface="+mn-lt"/>
            </a:endParaRPr>
          </a:p>
          <a:p>
            <a:pPr>
              <a:buFontTx/>
              <a:buNone/>
            </a:pPr>
            <a:endParaRPr lang="en-US" altLang="en-US" sz="1200" dirty="0">
              <a:solidFill>
                <a:schemeClr val="tx1"/>
              </a:solidFill>
              <a:latin typeface="+mn-lt"/>
            </a:endParaRPr>
          </a:p>
        </p:txBody>
      </p:sp>
      <p:pic>
        <p:nvPicPr>
          <p:cNvPr id="5122" name="Picture 2" descr="Image result for vict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752601"/>
            <a:ext cx="2057400" cy="16854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trans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02920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20006637">
            <a:off x="4704921" y="29599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p:cNvSpPr/>
          <p:nvPr/>
        </p:nvSpPr>
        <p:spPr>
          <a:xfrm rot="1749561">
            <a:off x="4746784" y="49429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6232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noAutofit/>
          </a:bodyPr>
          <a:lstStyle/>
          <a:p>
            <a:r>
              <a:rPr lang="en-US" altLang="en-US" sz="4000" dirty="0">
                <a:solidFill>
                  <a:schemeClr val="tx1"/>
                </a:solidFill>
                <a:effectLst/>
              </a:rPr>
              <a:t>Who is More Likely </a:t>
            </a:r>
            <a:r>
              <a:rPr lang="en-US" altLang="en-US" sz="4000" dirty="0" smtClean="0">
                <a:solidFill>
                  <a:schemeClr val="tx1"/>
                </a:solidFill>
                <a:effectLst/>
              </a:rPr>
              <a:t>to </a:t>
            </a:r>
            <a:r>
              <a:rPr lang="en-US" altLang="en-US" sz="4000" dirty="0">
                <a:solidFill>
                  <a:schemeClr val="tx1"/>
                </a:solidFill>
                <a:effectLst/>
              </a:rPr>
              <a:t>Develop </a:t>
            </a:r>
            <a:r>
              <a:rPr lang="en-US" altLang="en-US" sz="4000" dirty="0" smtClean="0">
                <a:solidFill>
                  <a:schemeClr val="tx1"/>
                </a:solidFill>
                <a:effectLst/>
              </a:rPr>
              <a:t>CF?</a:t>
            </a:r>
            <a:endParaRPr lang="en-US" altLang="en-US" sz="4000" dirty="0">
              <a:solidFill>
                <a:schemeClr val="tx1"/>
              </a:solidFill>
              <a:effectLst/>
            </a:endParaRPr>
          </a:p>
        </p:txBody>
      </p:sp>
      <p:sp>
        <p:nvSpPr>
          <p:cNvPr id="22531" name="Rectangle 3"/>
          <p:cNvSpPr>
            <a:spLocks noGrp="1" noChangeArrowheads="1"/>
          </p:cNvSpPr>
          <p:nvPr>
            <p:ph idx="1"/>
          </p:nvPr>
        </p:nvSpPr>
        <p:spPr/>
        <p:txBody>
          <a:bodyPr/>
          <a:lstStyle/>
          <a:p>
            <a:pPr marL="0" indent="0">
              <a:buNone/>
            </a:pPr>
            <a:r>
              <a:rPr lang="en-US" altLang="en-US" dirty="0" smtClean="0">
                <a:solidFill>
                  <a:schemeClr val="tx1"/>
                </a:solidFill>
                <a:latin typeface="+mn-lt"/>
              </a:rPr>
              <a:t>People who:</a:t>
            </a:r>
          </a:p>
          <a:p>
            <a:pPr marL="0" indent="0">
              <a:buNone/>
            </a:pPr>
            <a:endParaRPr lang="en-US" altLang="en-US" dirty="0">
              <a:solidFill>
                <a:schemeClr val="tx1"/>
              </a:solidFill>
              <a:latin typeface="+mn-lt"/>
            </a:endParaRPr>
          </a:p>
          <a:p>
            <a:r>
              <a:rPr lang="en-US" altLang="en-US" dirty="0" smtClean="0">
                <a:solidFill>
                  <a:schemeClr val="tx1"/>
                </a:solidFill>
                <a:latin typeface="+mn-lt"/>
              </a:rPr>
              <a:t>Have capacity </a:t>
            </a:r>
            <a:r>
              <a:rPr lang="en-US" altLang="en-US" dirty="0">
                <a:solidFill>
                  <a:schemeClr val="tx1"/>
                </a:solidFill>
                <a:latin typeface="+mn-lt"/>
              </a:rPr>
              <a:t>for true compassion, empathy, </a:t>
            </a:r>
            <a:r>
              <a:rPr lang="en-US" altLang="en-US" dirty="0" smtClean="0">
                <a:solidFill>
                  <a:schemeClr val="tx1"/>
                </a:solidFill>
                <a:latin typeface="+mn-lt"/>
              </a:rPr>
              <a:t>	concern and caring</a:t>
            </a:r>
          </a:p>
          <a:p>
            <a:r>
              <a:rPr lang="en-US" altLang="en-US" dirty="0" smtClean="0">
                <a:solidFill>
                  <a:schemeClr val="tx1"/>
                </a:solidFill>
                <a:latin typeface="+mn-lt"/>
              </a:rPr>
              <a:t>Lack of social resources/support</a:t>
            </a:r>
          </a:p>
          <a:p>
            <a:r>
              <a:rPr lang="en-US" altLang="en-US" dirty="0" smtClean="0">
                <a:solidFill>
                  <a:schemeClr val="tx1"/>
                </a:solidFill>
                <a:latin typeface="+mn-lt"/>
              </a:rPr>
              <a:t>By nature, lower emotional resiliency</a:t>
            </a:r>
          </a:p>
          <a:p>
            <a:r>
              <a:rPr lang="en-US" altLang="en-US" dirty="0" smtClean="0">
                <a:solidFill>
                  <a:schemeClr val="tx1"/>
                </a:solidFill>
                <a:latin typeface="+mn-lt"/>
              </a:rPr>
              <a:t>Bound by rules/obligations</a:t>
            </a:r>
            <a:endParaRPr lang="en-US" altLang="en-US"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037076"/>
            <a:ext cx="2057400" cy="2546287"/>
          </a:xfrm>
          <a:prstGeom prst="rect">
            <a:avLst/>
          </a:prstGeom>
        </p:spPr>
      </p:pic>
    </p:spTree>
    <p:extLst>
      <p:ext uri="{BB962C8B-B14F-4D97-AF65-F5344CB8AC3E}">
        <p14:creationId xmlns:p14="http://schemas.microsoft.com/office/powerpoint/2010/main" val="4255120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4400" dirty="0" smtClean="0">
                <a:solidFill>
                  <a:schemeClr val="tx1"/>
                </a:solidFill>
                <a:effectLst/>
              </a:rPr>
              <a:t>What You Can Do</a:t>
            </a:r>
            <a:endParaRPr lang="en-US" altLang="en-US" sz="4400" dirty="0">
              <a:solidFill>
                <a:schemeClr val="tx1"/>
              </a:solidFill>
              <a:effectLst/>
            </a:endParaRPr>
          </a:p>
        </p:txBody>
      </p:sp>
      <p:sp>
        <p:nvSpPr>
          <p:cNvPr id="23555" name="Rectangle 3"/>
          <p:cNvSpPr>
            <a:spLocks noGrp="1" noChangeArrowheads="1"/>
          </p:cNvSpPr>
          <p:nvPr>
            <p:ph idx="1"/>
          </p:nvPr>
        </p:nvSpPr>
        <p:spPr>
          <a:xfrm>
            <a:off x="351321" y="1751289"/>
            <a:ext cx="4296880" cy="3887512"/>
          </a:xfrm>
        </p:spPr>
        <p:txBody>
          <a:bodyPr>
            <a:normAutofit fontScale="92500"/>
          </a:bodyPr>
          <a:lstStyle/>
          <a:p>
            <a:r>
              <a:rPr lang="en-US" altLang="en-US" b="1" dirty="0">
                <a:solidFill>
                  <a:srgbClr val="C00000"/>
                </a:solidFill>
                <a:latin typeface="+mn-lt"/>
              </a:rPr>
              <a:t>Recognize</a:t>
            </a:r>
            <a:r>
              <a:rPr lang="en-US" altLang="en-US" dirty="0">
                <a:solidFill>
                  <a:schemeClr val="tx1"/>
                </a:solidFill>
                <a:latin typeface="+mn-lt"/>
              </a:rPr>
              <a:t> the symptoms</a:t>
            </a:r>
          </a:p>
          <a:p>
            <a:r>
              <a:rPr lang="en-US" altLang="en-US" b="1" dirty="0">
                <a:solidFill>
                  <a:srgbClr val="C00000"/>
                </a:solidFill>
                <a:latin typeface="+mn-lt"/>
              </a:rPr>
              <a:t>Educate</a:t>
            </a:r>
            <a:r>
              <a:rPr lang="en-US" altLang="en-US" dirty="0">
                <a:solidFill>
                  <a:schemeClr val="tx1"/>
                </a:solidFill>
                <a:latin typeface="+mn-lt"/>
              </a:rPr>
              <a:t> yourself</a:t>
            </a:r>
          </a:p>
          <a:p>
            <a:r>
              <a:rPr lang="en-US" altLang="en-US" dirty="0" smtClean="0">
                <a:solidFill>
                  <a:schemeClr val="tx1"/>
                </a:solidFill>
                <a:latin typeface="+mn-lt"/>
              </a:rPr>
              <a:t>Recognize contributors:</a:t>
            </a:r>
            <a:endParaRPr lang="en-US" altLang="en-US" dirty="0">
              <a:solidFill>
                <a:schemeClr val="tx1"/>
              </a:solidFill>
              <a:latin typeface="+mn-lt"/>
            </a:endParaRPr>
          </a:p>
          <a:p>
            <a:pPr lvl="1"/>
            <a:r>
              <a:rPr lang="en-US" altLang="en-US" sz="2400" dirty="0" smtClean="0">
                <a:solidFill>
                  <a:schemeClr val="tx1"/>
                </a:solidFill>
                <a:latin typeface="+mn-lt"/>
              </a:rPr>
              <a:t> </a:t>
            </a:r>
            <a:r>
              <a:rPr lang="en-US" altLang="en-US" sz="2400" dirty="0">
                <a:solidFill>
                  <a:schemeClr val="tx1"/>
                </a:solidFill>
                <a:latin typeface="+mn-lt"/>
              </a:rPr>
              <a:t>P</a:t>
            </a:r>
            <a:r>
              <a:rPr lang="en-US" altLang="en-US" sz="2400" dirty="0" smtClean="0">
                <a:solidFill>
                  <a:schemeClr val="tx1"/>
                </a:solidFill>
                <a:latin typeface="+mn-lt"/>
              </a:rPr>
              <a:t>rolonged </a:t>
            </a:r>
            <a:r>
              <a:rPr lang="en-US" altLang="en-US" sz="2400" dirty="0">
                <a:solidFill>
                  <a:schemeClr val="tx1"/>
                </a:solidFill>
                <a:latin typeface="+mn-lt"/>
              </a:rPr>
              <a:t>exposure</a:t>
            </a:r>
          </a:p>
          <a:p>
            <a:pPr lvl="1"/>
            <a:r>
              <a:rPr lang="en-US" altLang="en-US" sz="2400" dirty="0">
                <a:solidFill>
                  <a:schemeClr val="tx1"/>
                </a:solidFill>
                <a:latin typeface="+mn-lt"/>
              </a:rPr>
              <a:t>Working long hours</a:t>
            </a:r>
          </a:p>
          <a:p>
            <a:pPr lvl="1"/>
            <a:r>
              <a:rPr lang="en-US" altLang="en-US" sz="2400" dirty="0" smtClean="0">
                <a:solidFill>
                  <a:schemeClr val="tx1"/>
                </a:solidFill>
                <a:latin typeface="+mn-lt"/>
              </a:rPr>
              <a:t>Excess </a:t>
            </a:r>
            <a:r>
              <a:rPr lang="en-US" altLang="en-US" sz="2400" dirty="0">
                <a:solidFill>
                  <a:schemeClr val="tx1"/>
                </a:solidFill>
                <a:latin typeface="+mn-lt"/>
              </a:rPr>
              <a:t>personal demands</a:t>
            </a:r>
          </a:p>
          <a:p>
            <a:pPr lvl="1"/>
            <a:r>
              <a:rPr lang="en-US" altLang="en-US" sz="2400" dirty="0" smtClean="0">
                <a:solidFill>
                  <a:schemeClr val="tx1"/>
                </a:solidFill>
                <a:latin typeface="+mn-lt"/>
              </a:rPr>
              <a:t> Personal Isolation</a:t>
            </a:r>
          </a:p>
          <a:p>
            <a:pPr marL="457200" lvl="1" indent="0">
              <a:buNone/>
            </a:pPr>
            <a:endParaRPr lang="en-US" altLang="en-US" sz="2400" dirty="0"/>
          </a:p>
          <a:p>
            <a:pPr algn="ctr">
              <a:buFontTx/>
              <a:buNone/>
            </a:pPr>
            <a:r>
              <a:rPr lang="en-US" altLang="en-US" b="1" i="1" u="sng" dirty="0" smtClean="0">
                <a:solidFill>
                  <a:schemeClr val="bg2">
                    <a:lumMod val="50000"/>
                  </a:schemeClr>
                </a:solidFill>
                <a:latin typeface="+mn-lt"/>
              </a:rPr>
              <a:t> </a:t>
            </a:r>
            <a:endParaRPr lang="en-US" altLang="en-US" b="1" i="1" u="sng" dirty="0">
              <a:solidFill>
                <a:schemeClr val="bg2">
                  <a:lumMod val="50000"/>
                </a:schemeClr>
              </a:solidFill>
              <a:latin typeface="+mn-lt"/>
            </a:endParaRPr>
          </a:p>
        </p:txBody>
      </p:sp>
      <p:pic>
        <p:nvPicPr>
          <p:cNvPr id="6146" name="Picture 2" descr="Image result for filling the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185" y="4419600"/>
            <a:ext cx="2407367" cy="21290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empty ta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Image result for empty tan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2" name="Picture 8" descr="HOW FAR CAN YOUR VEHICLE GO ON AN EMPTY TAN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9056" y="1751289"/>
            <a:ext cx="2440497" cy="190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10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4400" dirty="0" smtClean="0">
                <a:solidFill>
                  <a:schemeClr val="tx1"/>
                </a:solidFill>
                <a:effectLst/>
              </a:rPr>
              <a:t>How can you </a:t>
            </a:r>
            <a:r>
              <a:rPr lang="en-US" altLang="en-US" sz="4400" strike="sngStrike" dirty="0" smtClean="0">
                <a:solidFill>
                  <a:schemeClr val="tx1"/>
                </a:solidFill>
                <a:effectLst/>
              </a:rPr>
              <a:t>prevent</a:t>
            </a:r>
            <a:br>
              <a:rPr lang="en-US" altLang="en-US" sz="4400" strike="sngStrike" dirty="0" smtClean="0">
                <a:solidFill>
                  <a:schemeClr val="tx1"/>
                </a:solidFill>
                <a:effectLst/>
              </a:rPr>
            </a:br>
            <a:r>
              <a:rPr lang="en-US" altLang="en-US" sz="4400" dirty="0" smtClean="0">
                <a:solidFill>
                  <a:schemeClr val="tx1"/>
                </a:solidFill>
                <a:effectLst/>
              </a:rPr>
              <a:t> alleviate CF?</a:t>
            </a:r>
            <a:endParaRPr lang="en-US" altLang="en-US" sz="4400" dirty="0">
              <a:solidFill>
                <a:schemeClr val="tx1"/>
              </a:solidFill>
              <a:effectLst/>
            </a:endParaRPr>
          </a:p>
        </p:txBody>
      </p:sp>
      <p:sp>
        <p:nvSpPr>
          <p:cNvPr id="26627" name="Rectangle 3"/>
          <p:cNvSpPr>
            <a:spLocks noGrp="1" noChangeArrowheads="1"/>
          </p:cNvSpPr>
          <p:nvPr>
            <p:ph idx="1"/>
          </p:nvPr>
        </p:nvSpPr>
        <p:spPr>
          <a:xfrm>
            <a:off x="457200" y="2057400"/>
            <a:ext cx="8229600" cy="4068763"/>
          </a:xfrm>
        </p:spPr>
        <p:txBody>
          <a:bodyPr>
            <a:normAutofit/>
          </a:bodyPr>
          <a:lstStyle/>
          <a:p>
            <a:pPr marL="0" indent="0">
              <a:buNone/>
            </a:pPr>
            <a:r>
              <a:rPr lang="en-US" altLang="en-US" sz="2800" dirty="0">
                <a:solidFill>
                  <a:schemeClr val="tx1"/>
                </a:solidFill>
                <a:latin typeface="+mn-lt"/>
              </a:rPr>
              <a:t>Early </a:t>
            </a:r>
            <a:r>
              <a:rPr lang="en-US" altLang="en-US" sz="2800" dirty="0" smtClean="0">
                <a:solidFill>
                  <a:schemeClr val="tx1"/>
                </a:solidFill>
                <a:latin typeface="+mn-lt"/>
              </a:rPr>
              <a:t>recognition </a:t>
            </a:r>
            <a:r>
              <a:rPr lang="en-US" altLang="en-US" sz="2800" dirty="0">
                <a:solidFill>
                  <a:schemeClr val="tx1"/>
                </a:solidFill>
                <a:latin typeface="+mn-lt"/>
              </a:rPr>
              <a:t>and </a:t>
            </a:r>
            <a:r>
              <a:rPr lang="en-US" altLang="en-US" sz="2800" dirty="0" smtClean="0">
                <a:solidFill>
                  <a:schemeClr val="tx1"/>
                </a:solidFill>
                <a:latin typeface="+mn-lt"/>
              </a:rPr>
              <a:t>awareness </a:t>
            </a:r>
          </a:p>
          <a:p>
            <a:pPr marL="0" indent="0">
              <a:buNone/>
            </a:pPr>
            <a:endParaRPr lang="en-US" altLang="en-US" sz="2800" dirty="0">
              <a:solidFill>
                <a:schemeClr val="tx1"/>
              </a:solidFill>
              <a:latin typeface="+mn-lt"/>
            </a:endParaRPr>
          </a:p>
          <a:p>
            <a:pPr marL="0" indent="0">
              <a:buNone/>
            </a:pPr>
            <a:r>
              <a:rPr lang="en-US" altLang="en-US" sz="2800" dirty="0">
                <a:solidFill>
                  <a:schemeClr val="tx1"/>
                </a:solidFill>
                <a:latin typeface="+mn-lt"/>
              </a:rPr>
              <a:t>Restore a healthy balance in your life </a:t>
            </a:r>
            <a:endParaRPr lang="en-US" altLang="en-US" sz="2800" dirty="0" smtClean="0">
              <a:solidFill>
                <a:schemeClr val="tx1"/>
              </a:solidFill>
              <a:latin typeface="+mn-lt"/>
            </a:endParaRPr>
          </a:p>
          <a:p>
            <a:pPr marL="0" indent="0">
              <a:buNone/>
            </a:pPr>
            <a:endParaRPr lang="en-US" altLang="en-US" sz="2800" dirty="0" smtClean="0">
              <a:solidFill>
                <a:schemeClr val="tx1"/>
              </a:solidFill>
              <a:latin typeface="+mn-lt"/>
            </a:endParaRPr>
          </a:p>
          <a:p>
            <a:pPr marL="0" indent="0">
              <a:buNone/>
            </a:pPr>
            <a:r>
              <a:rPr lang="en-US" altLang="en-US" sz="2800" dirty="0" smtClean="0">
                <a:solidFill>
                  <a:schemeClr val="tx1"/>
                </a:solidFill>
                <a:latin typeface="+mn-lt"/>
              </a:rPr>
              <a:t>Enhance </a:t>
            </a:r>
            <a:r>
              <a:rPr lang="en-US" altLang="en-US" sz="2800" dirty="0">
                <a:solidFill>
                  <a:schemeClr val="tx1"/>
                </a:solidFill>
                <a:latin typeface="+mn-lt"/>
              </a:rPr>
              <a:t>s</a:t>
            </a:r>
            <a:r>
              <a:rPr lang="en-US" altLang="en-US" sz="2800" dirty="0" smtClean="0">
                <a:solidFill>
                  <a:schemeClr val="tx1"/>
                </a:solidFill>
                <a:latin typeface="+mn-lt"/>
              </a:rPr>
              <a:t>elf </a:t>
            </a:r>
            <a:r>
              <a:rPr lang="en-US" altLang="en-US" sz="2800" dirty="0">
                <a:solidFill>
                  <a:schemeClr val="tx1"/>
                </a:solidFill>
                <a:latin typeface="+mn-lt"/>
              </a:rPr>
              <a:t>c</a:t>
            </a:r>
            <a:r>
              <a:rPr lang="en-US" altLang="en-US" sz="2800" dirty="0" smtClean="0">
                <a:solidFill>
                  <a:schemeClr val="tx1"/>
                </a:solidFill>
                <a:latin typeface="+mn-lt"/>
              </a:rPr>
              <a:t>are </a:t>
            </a:r>
            <a:r>
              <a:rPr lang="en-US" altLang="en-US" sz="2800" dirty="0">
                <a:solidFill>
                  <a:schemeClr val="tx1"/>
                </a:solidFill>
                <a:latin typeface="+mn-lt"/>
              </a:rPr>
              <a:t>s</a:t>
            </a:r>
            <a:r>
              <a:rPr lang="en-US" altLang="en-US" sz="2800" dirty="0" smtClean="0">
                <a:solidFill>
                  <a:schemeClr val="tx1"/>
                </a:solidFill>
                <a:latin typeface="+mn-lt"/>
              </a:rPr>
              <a:t>kills</a:t>
            </a:r>
            <a:endParaRPr lang="en-US" altLang="en-US" sz="2800" dirty="0">
              <a:solidFill>
                <a:schemeClr val="tx1"/>
              </a:solidFill>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371" y="3886200"/>
            <a:ext cx="2476500" cy="2362200"/>
          </a:xfrm>
          <a:prstGeom prst="rect">
            <a:avLst/>
          </a:prstGeom>
        </p:spPr>
      </p:pic>
    </p:spTree>
    <p:extLst>
      <p:ext uri="{BB962C8B-B14F-4D97-AF65-F5344CB8AC3E}">
        <p14:creationId xmlns:p14="http://schemas.microsoft.com/office/powerpoint/2010/main" val="2088076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324600"/>
          </a:xfrm>
        </p:spPr>
        <p:txBody>
          <a:bodyPr>
            <a:normAutofit/>
          </a:bodyPr>
          <a:lstStyle/>
          <a:p>
            <a:pPr marL="0" indent="0" algn="ctr">
              <a:buNone/>
            </a:pPr>
            <a:r>
              <a:rPr lang="en-US" sz="4200" dirty="0" smtClean="0">
                <a:solidFill>
                  <a:schemeClr val="tx1"/>
                </a:solidFill>
                <a:latin typeface="+mn-lt"/>
              </a:rPr>
              <a:t>Sometimes when we care too much, </a:t>
            </a:r>
          </a:p>
          <a:p>
            <a:pPr marL="0" indent="0" algn="ctr">
              <a:buNone/>
            </a:pPr>
            <a:r>
              <a:rPr lang="en-US" sz="4200" dirty="0" smtClean="0">
                <a:solidFill>
                  <a:schemeClr val="tx1"/>
                </a:solidFill>
                <a:latin typeface="+mn-lt"/>
              </a:rPr>
              <a:t>we experience compassion fatigue (CF)</a:t>
            </a:r>
            <a:endParaRPr lang="en-US" sz="4200" dirty="0">
              <a:solidFill>
                <a:schemeClr val="tx1"/>
              </a:solidFill>
              <a:latin typeface="+mn-lt"/>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0"/>
            <a:ext cx="494907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081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sz="3600" dirty="0">
                <a:solidFill>
                  <a:schemeClr val="tx1"/>
                </a:solidFill>
                <a:effectLst/>
              </a:rPr>
              <a:t>How </a:t>
            </a:r>
            <a:r>
              <a:rPr lang="en-US" sz="3600" dirty="0" smtClean="0">
                <a:solidFill>
                  <a:schemeClr val="tx1"/>
                </a:solidFill>
                <a:effectLst/>
              </a:rPr>
              <a:t>do you bring </a:t>
            </a:r>
            <a:r>
              <a:rPr lang="en-US" sz="3600" dirty="0">
                <a:solidFill>
                  <a:schemeClr val="tx1"/>
                </a:solidFill>
                <a:effectLst/>
              </a:rPr>
              <a:t>your caring and giving nature </a:t>
            </a:r>
            <a:r>
              <a:rPr lang="en-US" sz="3600" dirty="0" smtClean="0">
                <a:solidFill>
                  <a:schemeClr val="tx1"/>
                </a:solidFill>
                <a:effectLst/>
              </a:rPr>
              <a:t>back into focus?</a:t>
            </a:r>
            <a:endParaRPr lang="en-US" sz="3600" dirty="0">
              <a:solidFill>
                <a:schemeClr val="tx1"/>
              </a:solidFill>
              <a:effectLst/>
            </a:endParaRPr>
          </a:p>
        </p:txBody>
      </p:sp>
      <p:sp>
        <p:nvSpPr>
          <p:cNvPr id="3" name="Content Placeholder 2"/>
          <p:cNvSpPr>
            <a:spLocks noGrp="1"/>
          </p:cNvSpPr>
          <p:nvPr>
            <p:ph idx="1"/>
          </p:nvPr>
        </p:nvSpPr>
        <p:spPr>
          <a:xfrm>
            <a:off x="457200" y="2971800"/>
            <a:ext cx="8229600" cy="3154363"/>
          </a:xfrm>
        </p:spPr>
        <p:txBody>
          <a:bodyPr>
            <a:normAutofit/>
          </a:bodyPr>
          <a:lstStyle/>
          <a:p>
            <a:pPr marL="0" indent="0" algn="ctr">
              <a:buNone/>
            </a:pPr>
            <a:r>
              <a:rPr lang="en-US" sz="3600" dirty="0" smtClean="0">
                <a:solidFill>
                  <a:schemeClr val="tx1"/>
                </a:solidFill>
                <a:latin typeface="+mn-lt"/>
              </a:rPr>
              <a:t>1. Reframing</a:t>
            </a:r>
          </a:p>
          <a:p>
            <a:pPr marL="0" indent="0" algn="ctr">
              <a:buNone/>
            </a:pPr>
            <a:endParaRPr lang="en-US" sz="3600" dirty="0">
              <a:solidFill>
                <a:schemeClr val="tx1"/>
              </a:solidFill>
              <a:latin typeface="+mn-lt"/>
            </a:endParaRPr>
          </a:p>
          <a:p>
            <a:pPr marL="0" indent="0" algn="ctr">
              <a:buNone/>
            </a:pPr>
            <a:r>
              <a:rPr lang="en-US" sz="3600" dirty="0" smtClean="0">
                <a:solidFill>
                  <a:schemeClr val="tx1"/>
                </a:solidFill>
                <a:latin typeface="+mn-lt"/>
              </a:rPr>
              <a:t>2. Rethinking</a:t>
            </a:r>
            <a:endParaRPr lang="en-US" sz="3600" dirty="0">
              <a:solidFill>
                <a:schemeClr val="tx1"/>
              </a:solidFill>
              <a:latin typeface="+mn-lt"/>
            </a:endParaRPr>
          </a:p>
        </p:txBody>
      </p:sp>
    </p:spTree>
    <p:extLst>
      <p:ext uri="{BB962C8B-B14F-4D97-AF65-F5344CB8AC3E}">
        <p14:creationId xmlns:p14="http://schemas.microsoft.com/office/powerpoint/2010/main" val="2405925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895600"/>
          </a:xfrm>
        </p:spPr>
        <p:txBody>
          <a:bodyPr/>
          <a:lstStyle/>
          <a:p>
            <a:pPr>
              <a:lnSpc>
                <a:spcPct val="100000"/>
              </a:lnSpc>
            </a:pPr>
            <a:r>
              <a:rPr lang="en-US" sz="4800" dirty="0" smtClean="0">
                <a:solidFill>
                  <a:schemeClr val="tx1"/>
                </a:solidFill>
                <a:effectLst/>
              </a:rPr>
              <a:t>Reframing</a:t>
            </a:r>
            <a:r>
              <a:rPr lang="en-US" sz="4400" dirty="0" smtClean="0">
                <a:solidFill>
                  <a:schemeClr val="tx1"/>
                </a:solidFill>
                <a:effectLst/>
              </a:rPr>
              <a:t/>
            </a:r>
            <a:br>
              <a:rPr lang="en-US" sz="4400" dirty="0" smtClean="0">
                <a:solidFill>
                  <a:schemeClr val="tx1"/>
                </a:solidFill>
                <a:effectLst/>
              </a:rPr>
            </a:br>
            <a:endParaRPr lang="en-US" sz="4400" b="1" dirty="0">
              <a:solidFill>
                <a:schemeClr val="tx1"/>
              </a:solidFill>
              <a:effectLst/>
              <a:latin typeface="+mj-lt"/>
            </a:endParaRPr>
          </a:p>
        </p:txBody>
      </p:sp>
      <p:sp>
        <p:nvSpPr>
          <p:cNvPr id="3" name="Content Placeholder 2"/>
          <p:cNvSpPr>
            <a:spLocks noGrp="1"/>
          </p:cNvSpPr>
          <p:nvPr>
            <p:ph idx="1"/>
          </p:nvPr>
        </p:nvSpPr>
        <p:spPr>
          <a:xfrm>
            <a:off x="457200" y="2057400"/>
            <a:ext cx="8229600" cy="4068763"/>
          </a:xfrm>
        </p:spPr>
        <p:txBody>
          <a:bodyPr>
            <a:noAutofit/>
          </a:bodyPr>
          <a:lstStyle/>
          <a:p>
            <a:pPr marL="0" indent="0">
              <a:buNone/>
            </a:pPr>
            <a:r>
              <a:rPr lang="en-US" dirty="0" smtClean="0">
                <a:solidFill>
                  <a:schemeClr val="tx1"/>
                </a:solidFill>
                <a:latin typeface="+mn-lt"/>
              </a:rPr>
              <a:t>Recognize that you are </a:t>
            </a:r>
            <a:r>
              <a:rPr lang="en-US" dirty="0">
                <a:solidFill>
                  <a:schemeClr val="tx1"/>
                </a:solidFill>
                <a:latin typeface="+mn-lt"/>
              </a:rPr>
              <a:t>a hero doing some of the most difficult and most </a:t>
            </a:r>
            <a:r>
              <a:rPr lang="en-US" dirty="0" smtClean="0">
                <a:solidFill>
                  <a:schemeClr val="tx1"/>
                </a:solidFill>
                <a:latin typeface="+mn-lt"/>
              </a:rPr>
              <a:t>important </a:t>
            </a:r>
            <a:r>
              <a:rPr lang="en-US" dirty="0">
                <a:solidFill>
                  <a:schemeClr val="tx1"/>
                </a:solidFill>
                <a:latin typeface="+mn-lt"/>
              </a:rPr>
              <a:t>work for animals. </a:t>
            </a:r>
            <a:endParaRPr lang="en-US" dirty="0" smtClean="0">
              <a:solidFill>
                <a:schemeClr val="tx1"/>
              </a:solidFill>
              <a:latin typeface="+mn-lt"/>
            </a:endParaRPr>
          </a:p>
          <a:p>
            <a:pPr>
              <a:buFont typeface="Wingdings" panose="05000000000000000000" pitchFamily="2" charset="2"/>
              <a:buChar char="Ø"/>
            </a:pPr>
            <a:endParaRPr lang="en-US" dirty="0">
              <a:solidFill>
                <a:schemeClr val="tx1"/>
              </a:solidFill>
              <a:latin typeface="+mn-lt"/>
            </a:endParaRPr>
          </a:p>
          <a:p>
            <a:pPr marL="0" indent="0">
              <a:buNone/>
            </a:pPr>
            <a:r>
              <a:rPr lang="en-US" dirty="0" smtClean="0">
                <a:solidFill>
                  <a:schemeClr val="tx1"/>
                </a:solidFill>
                <a:latin typeface="+mn-lt"/>
              </a:rPr>
              <a:t>Honor </a:t>
            </a:r>
            <a:r>
              <a:rPr lang="en-US" dirty="0">
                <a:solidFill>
                  <a:schemeClr val="tx1"/>
                </a:solidFill>
                <a:latin typeface="+mn-lt"/>
              </a:rPr>
              <a:t>yourself and feel proud </a:t>
            </a:r>
            <a:r>
              <a:rPr lang="en-US" dirty="0" smtClean="0">
                <a:solidFill>
                  <a:schemeClr val="tx1"/>
                </a:solidFill>
                <a:latin typeface="+mn-lt"/>
              </a:rPr>
              <a:t>of </a:t>
            </a:r>
            <a:r>
              <a:rPr lang="en-US" dirty="0">
                <a:solidFill>
                  <a:schemeClr val="tx1"/>
                </a:solidFill>
                <a:latin typeface="+mn-lt"/>
              </a:rPr>
              <a:t>the difference you are making</a:t>
            </a:r>
            <a:r>
              <a:rPr lang="en-US" dirty="0" smtClean="0">
                <a:solidFill>
                  <a:schemeClr val="tx1"/>
                </a:solidFill>
                <a:latin typeface="+mn-lt"/>
              </a:rPr>
              <a:t>.</a:t>
            </a:r>
          </a:p>
          <a:p>
            <a:pPr>
              <a:buFont typeface="Wingdings" panose="05000000000000000000" pitchFamily="2" charset="2"/>
              <a:buChar char="Ø"/>
            </a:pPr>
            <a:endParaRPr lang="en-US" dirty="0">
              <a:solidFill>
                <a:schemeClr val="tx1"/>
              </a:solidFill>
              <a:latin typeface="+mn-lt"/>
            </a:endParaRPr>
          </a:p>
          <a:p>
            <a:pPr marL="0" indent="0">
              <a:buNone/>
            </a:pPr>
            <a:r>
              <a:rPr lang="en-US" dirty="0" smtClean="0">
                <a:solidFill>
                  <a:schemeClr val="tx1"/>
                </a:solidFill>
                <a:latin typeface="+mn-lt"/>
              </a:rPr>
              <a:t>Know </a:t>
            </a:r>
            <a:r>
              <a:rPr lang="en-US" dirty="0">
                <a:solidFill>
                  <a:schemeClr val="tx1"/>
                </a:solidFill>
                <a:latin typeface="+mn-lt"/>
              </a:rPr>
              <a:t>and recognize that you are an active part of the solution.</a:t>
            </a:r>
          </a:p>
          <a:p>
            <a:pPr marL="0" indent="0">
              <a:buNone/>
            </a:pPr>
            <a:r>
              <a:rPr lang="en-US" dirty="0">
                <a:solidFill>
                  <a:schemeClr val="tx1"/>
                </a:solidFill>
                <a:latin typeface="+mn-lt"/>
              </a:rPr>
              <a:t> </a:t>
            </a:r>
          </a:p>
        </p:txBody>
      </p:sp>
    </p:spTree>
    <p:extLst>
      <p:ext uri="{BB962C8B-B14F-4D97-AF65-F5344CB8AC3E}">
        <p14:creationId xmlns:p14="http://schemas.microsoft.com/office/powerpoint/2010/main" val="3281379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400" dirty="0" smtClean="0"/>
              <a:t> </a:t>
            </a:r>
            <a:endParaRPr lang="en-US" sz="4400" dirty="0"/>
          </a:p>
        </p:txBody>
      </p:sp>
      <p:sp>
        <p:nvSpPr>
          <p:cNvPr id="3" name="Content Placeholder 2"/>
          <p:cNvSpPr>
            <a:spLocks noGrp="1"/>
          </p:cNvSpPr>
          <p:nvPr>
            <p:ph idx="1"/>
          </p:nvPr>
        </p:nvSpPr>
        <p:spPr>
          <a:xfrm>
            <a:off x="457200" y="533400"/>
            <a:ext cx="8229600" cy="5592763"/>
          </a:xfrm>
        </p:spPr>
        <p:txBody>
          <a:bodyPr>
            <a:normAutofit/>
          </a:bodyPr>
          <a:lstStyle/>
          <a:p>
            <a:pPr marL="0" lvl="0" indent="0" algn="ctr">
              <a:buNone/>
            </a:pPr>
            <a:r>
              <a:rPr lang="en-US" sz="4800" dirty="0" smtClean="0">
                <a:solidFill>
                  <a:schemeClr val="tx1"/>
                </a:solidFill>
                <a:latin typeface="+mn-lt"/>
              </a:rPr>
              <a:t>Rethinking</a:t>
            </a:r>
          </a:p>
          <a:p>
            <a:pPr lvl="0">
              <a:buFont typeface="Wingdings" panose="05000000000000000000" pitchFamily="2" charset="2"/>
              <a:buChar char="Ø"/>
            </a:pPr>
            <a:endParaRPr lang="en-US" dirty="0"/>
          </a:p>
          <a:p>
            <a:pPr lvl="0">
              <a:buFont typeface="Wingdings" panose="05000000000000000000" pitchFamily="2" charset="2"/>
              <a:buChar char="Ø"/>
            </a:pPr>
            <a:endParaRPr lang="en-US" dirty="0" smtClean="0"/>
          </a:p>
          <a:p>
            <a:pPr marL="0" lvl="0" indent="0">
              <a:buNone/>
            </a:pPr>
            <a:r>
              <a:rPr lang="en-US" dirty="0" smtClean="0">
                <a:solidFill>
                  <a:schemeClr val="tx1"/>
                </a:solidFill>
                <a:latin typeface="+mn-lt"/>
              </a:rPr>
              <a:t>Think about "</a:t>
            </a:r>
            <a:r>
              <a:rPr lang="en-US" dirty="0">
                <a:solidFill>
                  <a:schemeClr val="tx1"/>
                </a:solidFill>
                <a:latin typeface="+mn-lt"/>
              </a:rPr>
              <a:t>why" you’re so dedicated to helping </a:t>
            </a:r>
            <a:r>
              <a:rPr lang="en-US" dirty="0" smtClean="0">
                <a:solidFill>
                  <a:schemeClr val="tx1"/>
                </a:solidFill>
                <a:latin typeface="+mn-lt"/>
              </a:rPr>
              <a:t>animals (e.g., what is the personal meaning?)</a:t>
            </a:r>
            <a:endParaRPr lang="en-US" dirty="0">
              <a:solidFill>
                <a:schemeClr val="tx1"/>
              </a:solidFill>
              <a:latin typeface="+mn-lt"/>
            </a:endParaRPr>
          </a:p>
          <a:p>
            <a:pPr>
              <a:buFont typeface="Wingdings" panose="05000000000000000000" pitchFamily="2" charset="2"/>
              <a:buChar char="Ø"/>
            </a:pPr>
            <a:endParaRPr lang="en-US" dirty="0" smtClean="0">
              <a:solidFill>
                <a:schemeClr val="tx1"/>
              </a:solidFill>
              <a:latin typeface="+mn-lt"/>
            </a:endParaRPr>
          </a:p>
          <a:p>
            <a:pPr marL="0" indent="0">
              <a:buNone/>
            </a:pPr>
            <a:r>
              <a:rPr lang="en-US" dirty="0" smtClean="0">
                <a:solidFill>
                  <a:schemeClr val="tx1"/>
                </a:solidFill>
                <a:latin typeface="+mn-lt"/>
              </a:rPr>
              <a:t>Think about whether you put the animals</a:t>
            </a:r>
            <a:r>
              <a:rPr lang="en-US" dirty="0">
                <a:solidFill>
                  <a:schemeClr val="tx1"/>
                </a:solidFill>
                <a:latin typeface="+mn-lt"/>
              </a:rPr>
              <a:t>’ welfare before your own</a:t>
            </a:r>
            <a:r>
              <a:rPr lang="en-US" dirty="0" smtClean="0">
                <a:solidFill>
                  <a:schemeClr val="tx1"/>
                </a:solidFill>
                <a:latin typeface="+mn-lt"/>
              </a:rPr>
              <a:t>.</a:t>
            </a:r>
          </a:p>
          <a:p>
            <a:pPr marL="0" indent="0">
              <a:buNone/>
            </a:pPr>
            <a:r>
              <a:rPr lang="en-US" dirty="0" smtClean="0">
                <a:solidFill>
                  <a:schemeClr val="tx1"/>
                </a:solidFill>
                <a:latin typeface="+mn-lt"/>
              </a:rPr>
              <a:t> </a:t>
            </a:r>
            <a:endParaRPr lang="en-US" dirty="0">
              <a:solidFill>
                <a:schemeClr val="tx1"/>
              </a:solidFill>
              <a:latin typeface="+mn-lt"/>
            </a:endParaRPr>
          </a:p>
          <a:p>
            <a:pPr marL="0" indent="0">
              <a:buNone/>
            </a:pPr>
            <a:r>
              <a:rPr lang="en-US" dirty="0" smtClean="0">
                <a:solidFill>
                  <a:schemeClr val="tx1"/>
                </a:solidFill>
                <a:latin typeface="+mn-lt"/>
              </a:rPr>
              <a:t>Realize that you need to take care of yourself first or  </a:t>
            </a:r>
            <a:r>
              <a:rPr lang="en-US" dirty="0">
                <a:solidFill>
                  <a:schemeClr val="tx1"/>
                </a:solidFill>
                <a:latin typeface="+mn-lt"/>
              </a:rPr>
              <a:t>you’ll have nothing left to give to the animals.</a:t>
            </a:r>
          </a:p>
          <a:p>
            <a:pPr>
              <a:buFont typeface="Wingdings" panose="05000000000000000000" pitchFamily="2" charset="2"/>
              <a:buChar char="Ø"/>
            </a:pPr>
            <a:endParaRPr lang="en-US" dirty="0">
              <a:solidFill>
                <a:schemeClr val="tx1"/>
              </a:solidFill>
              <a:latin typeface="+mn-lt"/>
            </a:endParaRPr>
          </a:p>
          <a:p>
            <a:pPr marL="0" lvl="0" indent="0">
              <a:buNone/>
            </a:pPr>
            <a:endParaRPr lang="en-US" dirty="0" smtClean="0">
              <a:solidFill>
                <a:schemeClr val="tx1"/>
              </a:solidFill>
              <a:latin typeface="+mn-lt"/>
            </a:endParaRPr>
          </a:p>
          <a:p>
            <a:endParaRPr lang="en-US" dirty="0"/>
          </a:p>
        </p:txBody>
      </p:sp>
    </p:spTree>
    <p:extLst>
      <p:ext uri="{BB962C8B-B14F-4D97-AF65-F5344CB8AC3E}">
        <p14:creationId xmlns:p14="http://schemas.microsoft.com/office/powerpoint/2010/main" val="668466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400" dirty="0" smtClean="0">
                <a:solidFill>
                  <a:schemeClr val="tx1"/>
                </a:solidFill>
                <a:effectLst/>
              </a:rPr>
              <a:t>How does CF impact us?</a:t>
            </a:r>
            <a:endParaRPr lang="en-US" sz="4400" dirty="0">
              <a:solidFill>
                <a:schemeClr val="tx1"/>
              </a:solidFill>
              <a:effectLst/>
            </a:endParaRPr>
          </a:p>
        </p:txBody>
      </p:sp>
      <p:sp>
        <p:nvSpPr>
          <p:cNvPr id="3" name="Content Placeholder 2"/>
          <p:cNvSpPr>
            <a:spLocks noGrp="1"/>
          </p:cNvSpPr>
          <p:nvPr>
            <p:ph idx="1"/>
          </p:nvPr>
        </p:nvSpPr>
        <p:spPr/>
        <p:txBody>
          <a:bodyPr>
            <a:normAutofit/>
          </a:bodyPr>
          <a:lstStyle/>
          <a:p>
            <a:endParaRPr lang="en-US" dirty="0" smtClean="0"/>
          </a:p>
          <a:p>
            <a:pPr marL="0" indent="0">
              <a:buNone/>
            </a:pPr>
            <a:r>
              <a:rPr lang="en-US" sz="3600" dirty="0" smtClean="0">
                <a:solidFill>
                  <a:schemeClr val="tx1"/>
                </a:solidFill>
                <a:latin typeface="+mn-lt"/>
              </a:rPr>
              <a:t> </a:t>
            </a:r>
          </a:p>
          <a:p>
            <a:pPr marL="0" indent="0">
              <a:buNone/>
            </a:pPr>
            <a:r>
              <a:rPr lang="en-US" sz="3600" dirty="0">
                <a:solidFill>
                  <a:schemeClr val="tx1"/>
                </a:solidFill>
                <a:latin typeface="+mn-lt"/>
              </a:rPr>
              <a:t>	</a:t>
            </a:r>
            <a:r>
              <a:rPr lang="en-US" sz="3600" dirty="0" smtClean="0">
                <a:solidFill>
                  <a:schemeClr val="tx1"/>
                </a:solidFill>
                <a:latin typeface="+mn-lt"/>
              </a:rPr>
              <a:t>Physical needs</a:t>
            </a:r>
          </a:p>
          <a:p>
            <a:pPr marL="0" indent="0">
              <a:buNone/>
            </a:pPr>
            <a:r>
              <a:rPr lang="en-US" sz="3600" dirty="0">
                <a:solidFill>
                  <a:schemeClr val="tx1"/>
                </a:solidFill>
                <a:latin typeface="+mn-lt"/>
              </a:rPr>
              <a:t>	</a:t>
            </a:r>
            <a:r>
              <a:rPr lang="en-US" sz="3600" dirty="0" smtClean="0">
                <a:solidFill>
                  <a:schemeClr val="tx1"/>
                </a:solidFill>
                <a:latin typeface="+mn-lt"/>
              </a:rPr>
              <a:t>Mental needs</a:t>
            </a:r>
          </a:p>
          <a:p>
            <a:pPr marL="0" indent="0">
              <a:buNone/>
            </a:pPr>
            <a:r>
              <a:rPr lang="en-US" sz="3600" dirty="0">
                <a:solidFill>
                  <a:schemeClr val="tx1"/>
                </a:solidFill>
                <a:latin typeface="+mn-lt"/>
              </a:rPr>
              <a:t>	</a:t>
            </a:r>
            <a:r>
              <a:rPr lang="en-US" sz="3600" dirty="0" smtClean="0">
                <a:solidFill>
                  <a:schemeClr val="tx1"/>
                </a:solidFill>
                <a:latin typeface="+mn-lt"/>
              </a:rPr>
              <a:t>Occupational needs</a:t>
            </a:r>
          </a:p>
          <a:p>
            <a:pPr marL="0" indent="0">
              <a:buNone/>
            </a:pPr>
            <a:r>
              <a:rPr lang="en-US" sz="3600" dirty="0">
                <a:solidFill>
                  <a:schemeClr val="tx1"/>
                </a:solidFill>
                <a:latin typeface="+mn-lt"/>
              </a:rPr>
              <a:t>	</a:t>
            </a:r>
            <a:r>
              <a:rPr lang="en-US" sz="3600" dirty="0" smtClean="0">
                <a:solidFill>
                  <a:schemeClr val="tx1"/>
                </a:solidFill>
                <a:latin typeface="+mn-lt"/>
              </a:rPr>
              <a:t>Relational needs</a:t>
            </a:r>
          </a:p>
          <a:p>
            <a:pPr marL="0" indent="0">
              <a:buNone/>
            </a:pPr>
            <a:r>
              <a:rPr lang="en-US" sz="3600" dirty="0" smtClean="0">
                <a:solidFill>
                  <a:schemeClr val="tx1"/>
                </a:solidFill>
                <a:latin typeface="+mn-lt"/>
              </a:rPr>
              <a:t>	Spiritual needs</a:t>
            </a:r>
            <a:endParaRPr lang="en-US" sz="3600" dirty="0">
              <a:solidFill>
                <a:schemeClr val="tx1"/>
              </a:solidFill>
              <a:latin typeface="+mn-lt"/>
            </a:endParaRPr>
          </a:p>
        </p:txBody>
      </p:sp>
    </p:spTree>
    <p:extLst>
      <p:ext uri="{BB962C8B-B14F-4D97-AF65-F5344CB8AC3E}">
        <p14:creationId xmlns:p14="http://schemas.microsoft.com/office/powerpoint/2010/main" val="673347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838200"/>
          </a:xfrm>
        </p:spPr>
        <p:txBody>
          <a:bodyPr>
            <a:normAutofit/>
          </a:bodyPr>
          <a:lstStyle/>
          <a:p>
            <a:r>
              <a:rPr lang="en-US" altLang="en-US" sz="4800" dirty="0" smtClean="0">
                <a:solidFill>
                  <a:schemeClr val="tx1"/>
                </a:solidFill>
                <a:effectLst/>
              </a:rPr>
              <a:t>Physical Needs</a:t>
            </a:r>
            <a:endParaRPr lang="en-US" altLang="en-US" sz="4800" dirty="0">
              <a:solidFill>
                <a:schemeClr val="tx1"/>
              </a:solidFill>
              <a:effectLst/>
            </a:endParaRPr>
          </a:p>
        </p:txBody>
      </p:sp>
      <p:sp>
        <p:nvSpPr>
          <p:cNvPr id="30723" name="Rectangle 3"/>
          <p:cNvSpPr>
            <a:spLocks noGrp="1" noChangeArrowheads="1"/>
          </p:cNvSpPr>
          <p:nvPr>
            <p:ph idx="1"/>
          </p:nvPr>
        </p:nvSpPr>
        <p:spPr>
          <a:xfrm>
            <a:off x="0" y="1143000"/>
            <a:ext cx="8534400" cy="4421188"/>
          </a:xfrm>
        </p:spPr>
        <p:txBody>
          <a:bodyPr>
            <a:normAutofit fontScale="70000" lnSpcReduction="20000"/>
          </a:bodyPr>
          <a:lstStyle/>
          <a:p>
            <a:pPr marL="457200" lvl="1" indent="0">
              <a:buNone/>
            </a:pPr>
            <a:r>
              <a:rPr lang="en-US" altLang="en-US" sz="2800" dirty="0" smtClean="0">
                <a:solidFill>
                  <a:schemeClr val="tx1"/>
                </a:solidFill>
                <a:latin typeface="+mn-lt"/>
              </a:rPr>
              <a:t>Seek </a:t>
            </a:r>
            <a:r>
              <a:rPr lang="en-US" altLang="en-US" sz="2800" dirty="0">
                <a:solidFill>
                  <a:schemeClr val="tx1"/>
                </a:solidFill>
                <a:latin typeface="+mn-lt"/>
              </a:rPr>
              <a:t>medical treatment </a:t>
            </a:r>
            <a:r>
              <a:rPr lang="en-US" altLang="en-US" sz="2800" dirty="0" smtClean="0">
                <a:solidFill>
                  <a:schemeClr val="tx1"/>
                </a:solidFill>
                <a:latin typeface="+mn-lt"/>
              </a:rPr>
              <a:t>for symptoms that  interfere with daily functioning</a:t>
            </a:r>
          </a:p>
          <a:p>
            <a:pPr marL="457200" lvl="1" indent="0">
              <a:buNone/>
            </a:pPr>
            <a:endParaRPr lang="en-US" altLang="en-US" sz="2800" dirty="0">
              <a:solidFill>
                <a:schemeClr val="tx1"/>
              </a:solidFill>
              <a:latin typeface="+mn-lt"/>
            </a:endParaRPr>
          </a:p>
          <a:p>
            <a:pPr marL="457200" lvl="1" indent="0">
              <a:buNone/>
            </a:pPr>
            <a:r>
              <a:rPr lang="en-US" altLang="en-US" sz="2800" dirty="0">
                <a:solidFill>
                  <a:schemeClr val="tx1"/>
                </a:solidFill>
                <a:latin typeface="+mn-lt"/>
              </a:rPr>
              <a:t>Eat meals at a relaxed </a:t>
            </a:r>
            <a:r>
              <a:rPr lang="en-US" altLang="en-US" sz="2800" dirty="0" smtClean="0">
                <a:solidFill>
                  <a:schemeClr val="tx1"/>
                </a:solidFill>
                <a:latin typeface="+mn-lt"/>
              </a:rPr>
              <a:t>pace</a:t>
            </a:r>
          </a:p>
          <a:p>
            <a:pPr marL="457200" lvl="1" indent="0">
              <a:buNone/>
            </a:pPr>
            <a:endParaRPr lang="en-US" altLang="en-US" sz="2800" dirty="0" smtClean="0">
              <a:solidFill>
                <a:schemeClr val="tx1"/>
              </a:solidFill>
              <a:latin typeface="+mn-lt"/>
            </a:endParaRPr>
          </a:p>
          <a:p>
            <a:pPr marL="457200" lvl="1" indent="0">
              <a:buNone/>
            </a:pPr>
            <a:r>
              <a:rPr lang="en-US" altLang="en-US" sz="2800" dirty="0" smtClean="0">
                <a:solidFill>
                  <a:schemeClr val="tx1"/>
                </a:solidFill>
                <a:latin typeface="+mn-lt"/>
              </a:rPr>
              <a:t>Develop breathing exercises to calm you</a:t>
            </a:r>
          </a:p>
          <a:p>
            <a:pPr marL="457200" lvl="1" indent="0">
              <a:buNone/>
            </a:pPr>
            <a:endParaRPr lang="en-US" altLang="en-US" sz="2800" dirty="0" smtClean="0">
              <a:solidFill>
                <a:schemeClr val="tx1"/>
              </a:solidFill>
              <a:latin typeface="+mn-lt"/>
            </a:endParaRPr>
          </a:p>
          <a:p>
            <a:pPr marL="457200" lvl="1" indent="0">
              <a:buNone/>
            </a:pPr>
            <a:r>
              <a:rPr lang="en-US" altLang="en-US" sz="2800" dirty="0" smtClean="0">
                <a:solidFill>
                  <a:schemeClr val="tx1"/>
                </a:solidFill>
                <a:latin typeface="+mn-lt"/>
              </a:rPr>
              <a:t>Find a quiet place (emotionally and physically</a:t>
            </a:r>
          </a:p>
          <a:p>
            <a:pPr marL="457200" lvl="1" indent="0">
              <a:buNone/>
            </a:pPr>
            <a:endParaRPr lang="en-US" altLang="en-US" sz="2800" dirty="0">
              <a:solidFill>
                <a:schemeClr val="tx1"/>
              </a:solidFill>
              <a:latin typeface="+mn-lt"/>
            </a:endParaRPr>
          </a:p>
          <a:p>
            <a:pPr marL="457200" lvl="1" indent="0">
              <a:buNone/>
            </a:pPr>
            <a:r>
              <a:rPr lang="en-US" altLang="en-US" sz="2800" dirty="0">
                <a:solidFill>
                  <a:schemeClr val="tx1"/>
                </a:solidFill>
                <a:latin typeface="+mn-lt"/>
              </a:rPr>
              <a:t>Develop and stick to an exercise </a:t>
            </a:r>
            <a:r>
              <a:rPr lang="en-US" altLang="en-US" sz="2800" dirty="0" smtClean="0">
                <a:solidFill>
                  <a:schemeClr val="tx1"/>
                </a:solidFill>
                <a:latin typeface="+mn-lt"/>
              </a:rPr>
              <a:t>plan</a:t>
            </a:r>
          </a:p>
          <a:p>
            <a:pPr marL="457200" lvl="1" indent="0">
              <a:buNone/>
            </a:pPr>
            <a:endParaRPr lang="en-US" altLang="en-US" sz="2800" dirty="0">
              <a:solidFill>
                <a:schemeClr val="tx1"/>
              </a:solidFill>
              <a:latin typeface="+mn-lt"/>
            </a:endParaRPr>
          </a:p>
          <a:p>
            <a:pPr marL="457200" lvl="1" indent="0">
              <a:buNone/>
            </a:pPr>
            <a:r>
              <a:rPr lang="en-US" altLang="en-US" sz="2800" dirty="0">
                <a:solidFill>
                  <a:schemeClr val="tx1"/>
                </a:solidFill>
                <a:latin typeface="+mn-lt"/>
              </a:rPr>
              <a:t>Don’t self-medicate with alcohol or </a:t>
            </a:r>
            <a:r>
              <a:rPr lang="en-US" altLang="en-US" sz="2800" dirty="0" smtClean="0">
                <a:solidFill>
                  <a:schemeClr val="tx1"/>
                </a:solidFill>
                <a:latin typeface="+mn-lt"/>
              </a:rPr>
              <a:t>drugs</a:t>
            </a:r>
          </a:p>
          <a:p>
            <a:pPr marL="457200" lvl="1" indent="0">
              <a:buNone/>
            </a:pPr>
            <a:endParaRPr lang="en-US" altLang="en-US" sz="2800" dirty="0">
              <a:solidFill>
                <a:schemeClr val="tx1"/>
              </a:solidFill>
              <a:latin typeface="+mn-lt"/>
            </a:endParaRPr>
          </a:p>
          <a:p>
            <a:pPr marL="457200" lvl="1" indent="0">
              <a:buNone/>
            </a:pPr>
            <a:r>
              <a:rPr lang="en-US" altLang="en-US" sz="2800" dirty="0">
                <a:solidFill>
                  <a:schemeClr val="tx1"/>
                </a:solidFill>
                <a:latin typeface="+mn-lt"/>
              </a:rPr>
              <a:t>Take time off!</a:t>
            </a:r>
          </a:p>
          <a:p>
            <a:pPr marL="457200" lvl="1" indent="0">
              <a:buNone/>
            </a:pPr>
            <a:endParaRPr lang="en-US" alt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876800"/>
            <a:ext cx="3309257" cy="178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552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1066800"/>
          </a:xfrm>
        </p:spPr>
        <p:txBody>
          <a:bodyPr>
            <a:normAutofit/>
          </a:bodyPr>
          <a:lstStyle/>
          <a:p>
            <a:r>
              <a:rPr lang="en-US" altLang="en-US" sz="4800" dirty="0" smtClean="0">
                <a:solidFill>
                  <a:schemeClr val="tx1"/>
                </a:solidFill>
                <a:effectLst/>
              </a:rPr>
              <a:t>Mental Needs</a:t>
            </a:r>
            <a:endParaRPr lang="en-US" altLang="en-US" sz="4800" dirty="0">
              <a:solidFill>
                <a:schemeClr val="tx1"/>
              </a:solidFill>
              <a:effectLst/>
            </a:endParaRPr>
          </a:p>
        </p:txBody>
      </p:sp>
      <p:sp>
        <p:nvSpPr>
          <p:cNvPr id="60419" name="Rectangle 3"/>
          <p:cNvSpPr>
            <a:spLocks noGrp="1" noChangeArrowheads="1"/>
          </p:cNvSpPr>
          <p:nvPr>
            <p:ph idx="1"/>
          </p:nvPr>
        </p:nvSpPr>
        <p:spPr/>
        <p:txBody>
          <a:bodyPr>
            <a:normAutofit fontScale="85000" lnSpcReduction="10000"/>
          </a:bodyPr>
          <a:lstStyle/>
          <a:p>
            <a:pPr marL="457200" lvl="1" indent="0">
              <a:buNone/>
            </a:pPr>
            <a:r>
              <a:rPr lang="en-US" altLang="en-US" sz="2800" dirty="0" smtClean="0">
                <a:solidFill>
                  <a:schemeClr val="tx1"/>
                </a:solidFill>
                <a:latin typeface="+mn-lt"/>
              </a:rPr>
              <a:t>Assess </a:t>
            </a:r>
            <a:r>
              <a:rPr lang="en-US" altLang="en-US" sz="2800" dirty="0">
                <a:solidFill>
                  <a:schemeClr val="tx1"/>
                </a:solidFill>
                <a:latin typeface="+mn-lt"/>
              </a:rPr>
              <a:t>what’s on your </a:t>
            </a:r>
            <a:r>
              <a:rPr lang="en-US" altLang="en-US" sz="2800" dirty="0" smtClean="0">
                <a:solidFill>
                  <a:schemeClr val="tx1"/>
                </a:solidFill>
                <a:latin typeface="+mn-lt"/>
              </a:rPr>
              <a:t>plate</a:t>
            </a:r>
          </a:p>
          <a:p>
            <a:pPr marL="457200" lvl="1" indent="0">
              <a:buNone/>
            </a:pPr>
            <a:endParaRPr lang="en-US" altLang="en-US" sz="2800" dirty="0" smtClean="0">
              <a:solidFill>
                <a:schemeClr val="tx1"/>
              </a:solidFill>
              <a:latin typeface="+mn-lt"/>
            </a:endParaRPr>
          </a:p>
          <a:p>
            <a:pPr marL="457200" lvl="1" indent="0">
              <a:buNone/>
            </a:pPr>
            <a:r>
              <a:rPr lang="en-US" altLang="en-US" sz="2800" dirty="0" smtClean="0">
                <a:solidFill>
                  <a:schemeClr val="tx1"/>
                </a:solidFill>
                <a:latin typeface="+mn-lt"/>
              </a:rPr>
              <a:t>Make </a:t>
            </a:r>
            <a:r>
              <a:rPr lang="en-US" altLang="en-US" sz="2800" dirty="0">
                <a:solidFill>
                  <a:schemeClr val="tx1"/>
                </a:solidFill>
                <a:latin typeface="+mn-lt"/>
              </a:rPr>
              <a:t>a list of your stressors to see what is making your plate too </a:t>
            </a:r>
            <a:r>
              <a:rPr lang="en-US" altLang="en-US" sz="2800" dirty="0" smtClean="0">
                <a:solidFill>
                  <a:schemeClr val="tx1"/>
                </a:solidFill>
                <a:latin typeface="+mn-lt"/>
              </a:rPr>
              <a:t>full</a:t>
            </a:r>
          </a:p>
          <a:p>
            <a:pPr marL="457200" lvl="1" indent="0">
              <a:buNone/>
            </a:pPr>
            <a:endParaRPr lang="en-US" altLang="en-US" sz="2800" dirty="0">
              <a:solidFill>
                <a:schemeClr val="tx1"/>
              </a:solidFill>
              <a:latin typeface="+mn-lt"/>
            </a:endParaRPr>
          </a:p>
          <a:p>
            <a:pPr marL="457200" lvl="1" indent="0">
              <a:buNone/>
            </a:pPr>
            <a:r>
              <a:rPr lang="en-US" altLang="en-US" sz="2800" dirty="0" smtClean="0">
                <a:solidFill>
                  <a:schemeClr val="tx1"/>
                </a:solidFill>
                <a:latin typeface="+mn-lt"/>
              </a:rPr>
              <a:t>Try to reduce </a:t>
            </a:r>
            <a:r>
              <a:rPr lang="en-US" altLang="en-US" sz="2800" dirty="0">
                <a:solidFill>
                  <a:schemeClr val="tx1"/>
                </a:solidFill>
                <a:latin typeface="+mn-lt"/>
              </a:rPr>
              <a:t>or eliminate </a:t>
            </a:r>
            <a:r>
              <a:rPr lang="en-US" altLang="en-US" sz="2800" dirty="0" smtClean="0">
                <a:solidFill>
                  <a:schemeClr val="tx1"/>
                </a:solidFill>
                <a:latin typeface="+mn-lt"/>
              </a:rPr>
              <a:t>multi-tasking</a:t>
            </a:r>
          </a:p>
          <a:p>
            <a:pPr marL="457200" lvl="1" indent="0">
              <a:buNone/>
            </a:pPr>
            <a:endParaRPr lang="en-US" altLang="en-US" sz="2800" dirty="0">
              <a:solidFill>
                <a:schemeClr val="tx1"/>
              </a:solidFill>
              <a:latin typeface="+mn-lt"/>
            </a:endParaRPr>
          </a:p>
          <a:p>
            <a:pPr marL="457200" lvl="1" indent="0">
              <a:buNone/>
            </a:pPr>
            <a:r>
              <a:rPr lang="en-US" altLang="en-US" sz="2800" dirty="0" smtClean="0">
                <a:solidFill>
                  <a:schemeClr val="tx1"/>
                </a:solidFill>
                <a:latin typeface="+mn-lt"/>
              </a:rPr>
              <a:t> Identify </a:t>
            </a:r>
            <a:r>
              <a:rPr lang="en-US" altLang="en-US" sz="2800" dirty="0">
                <a:solidFill>
                  <a:schemeClr val="tx1"/>
                </a:solidFill>
                <a:latin typeface="+mn-lt"/>
              </a:rPr>
              <a:t>stressful thinking (e.g. “always,” “never” “should” “ought</a:t>
            </a:r>
            <a:r>
              <a:rPr lang="en-US" altLang="en-US" sz="2800" dirty="0" smtClean="0">
                <a:solidFill>
                  <a:schemeClr val="tx1"/>
                </a:solidFill>
                <a:latin typeface="+mn-lt"/>
              </a:rPr>
              <a:t>”)</a:t>
            </a:r>
          </a:p>
          <a:p>
            <a:pPr marL="457200" lvl="1" indent="0">
              <a:buNone/>
            </a:pPr>
            <a:endParaRPr lang="en-US" altLang="en-US" sz="2800" dirty="0">
              <a:solidFill>
                <a:schemeClr val="tx1"/>
              </a:solidFill>
              <a:latin typeface="+mn-lt"/>
            </a:endParaRPr>
          </a:p>
          <a:p>
            <a:pPr marL="457200" lvl="1" indent="0">
              <a:buNone/>
            </a:pPr>
            <a:r>
              <a:rPr lang="en-US" altLang="en-US" sz="2800" dirty="0">
                <a:solidFill>
                  <a:schemeClr val="tx1"/>
                </a:solidFill>
                <a:latin typeface="+mn-lt"/>
              </a:rPr>
              <a:t>Reframe failures as </a:t>
            </a:r>
            <a:r>
              <a:rPr lang="en-US" altLang="en-US" sz="2800" dirty="0" smtClean="0">
                <a:solidFill>
                  <a:schemeClr val="tx1"/>
                </a:solidFill>
                <a:latin typeface="+mn-lt"/>
              </a:rPr>
              <a:t>mistakes and learning opportunities</a:t>
            </a:r>
            <a:endParaRPr lang="en-US" altLang="en-US" sz="2800" dirty="0">
              <a:solidFill>
                <a:schemeClr val="tx1"/>
              </a:solidFill>
              <a:latin typeface="+mn-lt"/>
            </a:endParaRPr>
          </a:p>
        </p:txBody>
      </p:sp>
    </p:spTree>
    <p:extLst>
      <p:ext uri="{BB962C8B-B14F-4D97-AF65-F5344CB8AC3E}">
        <p14:creationId xmlns:p14="http://schemas.microsoft.com/office/powerpoint/2010/main" val="659355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45719"/>
          </a:xfrm>
        </p:spPr>
        <p:txBody>
          <a:bodyPr>
            <a:normAutofit fontScale="90000"/>
          </a:bodyPr>
          <a:lstStyle/>
          <a:p>
            <a:endParaRPr lang="en-US" altLang="en-US" sz="3600" dirty="0"/>
          </a:p>
        </p:txBody>
      </p:sp>
      <p:sp>
        <p:nvSpPr>
          <p:cNvPr id="61443" name="Rectangle 3"/>
          <p:cNvSpPr>
            <a:spLocks noGrp="1" noChangeArrowheads="1"/>
          </p:cNvSpPr>
          <p:nvPr>
            <p:ph idx="1"/>
          </p:nvPr>
        </p:nvSpPr>
        <p:spPr>
          <a:xfrm>
            <a:off x="457200" y="457200"/>
            <a:ext cx="8229600" cy="5668963"/>
          </a:xfrm>
        </p:spPr>
        <p:txBody>
          <a:bodyPr/>
          <a:lstStyle/>
          <a:p>
            <a:pPr marL="457200" lvl="1" indent="0" algn="ctr">
              <a:buNone/>
            </a:pPr>
            <a:r>
              <a:rPr lang="en-US" altLang="en-US" sz="2800" b="1" dirty="0" smtClean="0">
                <a:solidFill>
                  <a:schemeClr val="tx1"/>
                </a:solidFill>
                <a:latin typeface="+mn-lt"/>
              </a:rPr>
              <a:t>Notice </a:t>
            </a:r>
            <a:r>
              <a:rPr lang="en-US" altLang="en-US" sz="2800" b="1" dirty="0">
                <a:solidFill>
                  <a:schemeClr val="tx1"/>
                </a:solidFill>
                <a:latin typeface="+mn-lt"/>
              </a:rPr>
              <a:t>the connection between thoughts, feelings and behaviors</a:t>
            </a:r>
          </a:p>
          <a:p>
            <a:pPr lvl="1" algn="ctr">
              <a:buFontTx/>
              <a:buNone/>
            </a:pPr>
            <a:endParaRPr lang="en-US" altLang="en-US" sz="2800" dirty="0">
              <a:solidFill>
                <a:schemeClr val="tx1"/>
              </a:solidFill>
              <a:latin typeface="+mn-lt"/>
            </a:endParaRPr>
          </a:p>
          <a:p>
            <a:pPr lvl="1" algn="ctr">
              <a:buFontTx/>
              <a:buNone/>
            </a:pPr>
            <a:endParaRPr lang="en-US" altLang="en-US" dirty="0"/>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48768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7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25" y="0"/>
            <a:ext cx="8229600" cy="1600200"/>
          </a:xfrm>
        </p:spPr>
        <p:txBody>
          <a:bodyPr/>
          <a:lstStyle/>
          <a:p>
            <a:r>
              <a:rPr lang="en-US" sz="4800" dirty="0">
                <a:solidFill>
                  <a:schemeClr val="tx1"/>
                </a:solidFill>
                <a:effectLst/>
              </a:rPr>
              <a:t>Occupational </a:t>
            </a:r>
            <a:r>
              <a:rPr lang="en-US" sz="4800" dirty="0" smtClean="0">
                <a:solidFill>
                  <a:schemeClr val="tx1"/>
                </a:solidFill>
                <a:effectLst/>
              </a:rPr>
              <a:t>Needs</a:t>
            </a:r>
            <a:r>
              <a:rPr lang="en-US" sz="4800" dirty="0">
                <a:solidFill>
                  <a:schemeClr val="tx1"/>
                </a:solidFill>
              </a:rPr>
              <a:t/>
            </a:r>
            <a:br>
              <a:rPr lang="en-US" sz="4800" dirty="0">
                <a:solidFill>
                  <a:schemeClr val="tx1"/>
                </a:solidFill>
              </a:rPr>
            </a:br>
            <a:r>
              <a:rPr lang="en-US" dirty="0"/>
              <a:t> </a:t>
            </a:r>
          </a:p>
        </p:txBody>
      </p:sp>
      <p:sp>
        <p:nvSpPr>
          <p:cNvPr id="3" name="Content Placeholder 2"/>
          <p:cNvSpPr>
            <a:spLocks noGrp="1"/>
          </p:cNvSpPr>
          <p:nvPr>
            <p:ph idx="1"/>
          </p:nvPr>
        </p:nvSpPr>
        <p:spPr>
          <a:xfrm>
            <a:off x="457200" y="1600200"/>
            <a:ext cx="8229600" cy="4876800"/>
          </a:xfrm>
        </p:spPr>
        <p:txBody>
          <a:bodyPr>
            <a:noAutofit/>
          </a:bodyPr>
          <a:lstStyle/>
          <a:p>
            <a:pPr marL="400050" lvl="1" indent="0">
              <a:buNone/>
            </a:pPr>
            <a:r>
              <a:rPr lang="en-US" sz="2800" dirty="0" smtClean="0">
                <a:solidFill>
                  <a:schemeClr val="tx1"/>
                </a:solidFill>
                <a:latin typeface="+mn-lt"/>
              </a:rPr>
              <a:t>Assess </a:t>
            </a:r>
            <a:r>
              <a:rPr lang="en-US" sz="2800" dirty="0">
                <a:solidFill>
                  <a:schemeClr val="tx1"/>
                </a:solidFill>
                <a:latin typeface="+mn-lt"/>
              </a:rPr>
              <a:t>your current job and work environment </a:t>
            </a:r>
            <a:endParaRPr lang="en-US" sz="2800" dirty="0" smtClean="0">
              <a:solidFill>
                <a:schemeClr val="tx1"/>
              </a:solidFill>
              <a:latin typeface="+mn-lt"/>
            </a:endParaRPr>
          </a:p>
          <a:p>
            <a:pPr marL="400050" lvl="1" indent="0">
              <a:buNone/>
            </a:pPr>
            <a:endParaRPr lang="en-US" sz="2800" dirty="0" smtClean="0">
              <a:solidFill>
                <a:schemeClr val="tx1"/>
              </a:solidFill>
              <a:latin typeface="+mn-lt"/>
            </a:endParaRPr>
          </a:p>
          <a:p>
            <a:pPr marL="400050" lvl="1" indent="0">
              <a:buNone/>
            </a:pPr>
            <a:r>
              <a:rPr lang="en-US" sz="2800" dirty="0" smtClean="0">
                <a:solidFill>
                  <a:schemeClr val="tx1"/>
                </a:solidFill>
                <a:latin typeface="+mn-lt"/>
              </a:rPr>
              <a:t>Ask </a:t>
            </a:r>
            <a:r>
              <a:rPr lang="en-US" sz="2800" dirty="0">
                <a:solidFill>
                  <a:schemeClr val="tx1"/>
                </a:solidFill>
                <a:latin typeface="+mn-lt"/>
              </a:rPr>
              <a:t>yourself </a:t>
            </a:r>
            <a:r>
              <a:rPr lang="en-US" sz="2800" dirty="0" smtClean="0">
                <a:solidFill>
                  <a:schemeClr val="tx1"/>
                </a:solidFill>
                <a:latin typeface="+mn-lt"/>
              </a:rPr>
              <a:t>:</a:t>
            </a:r>
            <a:endParaRPr lang="en-US" sz="2800" dirty="0">
              <a:solidFill>
                <a:schemeClr val="tx1"/>
              </a:solidFill>
              <a:latin typeface="+mn-lt"/>
            </a:endParaRPr>
          </a:p>
          <a:p>
            <a:pPr lvl="2"/>
            <a:r>
              <a:rPr lang="en-US" sz="2800" dirty="0">
                <a:solidFill>
                  <a:schemeClr val="tx1"/>
                </a:solidFill>
                <a:latin typeface="+mn-lt"/>
              </a:rPr>
              <a:t>Does your work fit your interests?</a:t>
            </a:r>
          </a:p>
          <a:p>
            <a:pPr lvl="2"/>
            <a:r>
              <a:rPr lang="en-US" sz="2800" dirty="0">
                <a:solidFill>
                  <a:schemeClr val="tx1"/>
                </a:solidFill>
                <a:latin typeface="+mn-lt"/>
              </a:rPr>
              <a:t>Are you passionate about your work? Do you love what you do?</a:t>
            </a:r>
          </a:p>
          <a:p>
            <a:pPr lvl="2"/>
            <a:r>
              <a:rPr lang="en-US" sz="2800" dirty="0">
                <a:solidFill>
                  <a:schemeClr val="tx1"/>
                </a:solidFill>
                <a:latin typeface="+mn-lt"/>
              </a:rPr>
              <a:t>Does it allow you to use all of your strengths?</a:t>
            </a:r>
          </a:p>
          <a:p>
            <a:pPr lvl="2"/>
            <a:r>
              <a:rPr lang="en-US" sz="2800" dirty="0">
                <a:solidFill>
                  <a:schemeClr val="tx1"/>
                </a:solidFill>
                <a:latin typeface="+mn-lt"/>
              </a:rPr>
              <a:t>Does it allow you </a:t>
            </a:r>
            <a:r>
              <a:rPr lang="en-US" sz="2800" dirty="0" smtClean="0">
                <a:solidFill>
                  <a:schemeClr val="tx1"/>
                </a:solidFill>
                <a:latin typeface="+mn-lt"/>
              </a:rPr>
              <a:t>sufficient leisure </a:t>
            </a:r>
            <a:r>
              <a:rPr lang="en-US" sz="2800" dirty="0">
                <a:solidFill>
                  <a:schemeClr val="tx1"/>
                </a:solidFill>
                <a:latin typeface="+mn-lt"/>
              </a:rPr>
              <a:t>time?</a:t>
            </a:r>
          </a:p>
          <a:p>
            <a:pPr lvl="1"/>
            <a:endParaRPr lang="en-US" sz="2800" dirty="0">
              <a:solidFill>
                <a:schemeClr val="tx1"/>
              </a:solidFill>
              <a:latin typeface="+mn-lt"/>
            </a:endParaRPr>
          </a:p>
        </p:txBody>
      </p:sp>
    </p:spTree>
    <p:extLst>
      <p:ext uri="{BB962C8B-B14F-4D97-AF65-F5344CB8AC3E}">
        <p14:creationId xmlns:p14="http://schemas.microsoft.com/office/powerpoint/2010/main" val="2005534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609600"/>
            <a:ext cx="8229600" cy="1600200"/>
          </a:xfrm>
        </p:spPr>
        <p:txBody>
          <a:bodyPr/>
          <a:lstStyle/>
          <a:p>
            <a:r>
              <a:rPr lang="en-US" altLang="en-US" sz="4400" dirty="0" smtClean="0">
                <a:solidFill>
                  <a:schemeClr val="tx1"/>
                </a:solidFill>
                <a:effectLst/>
              </a:rPr>
              <a:t>Relational</a:t>
            </a:r>
            <a:endParaRPr lang="en-US" altLang="en-US" sz="4400" dirty="0">
              <a:solidFill>
                <a:schemeClr val="tx1"/>
              </a:solidFill>
              <a:effectLst/>
            </a:endParaRPr>
          </a:p>
        </p:txBody>
      </p:sp>
      <p:sp>
        <p:nvSpPr>
          <p:cNvPr id="68611" name="Rectangle 3"/>
          <p:cNvSpPr>
            <a:spLocks noGrp="1" noChangeArrowheads="1"/>
          </p:cNvSpPr>
          <p:nvPr>
            <p:ph idx="1"/>
          </p:nvPr>
        </p:nvSpPr>
        <p:spPr>
          <a:xfrm>
            <a:off x="457200" y="1524000"/>
            <a:ext cx="8229600" cy="4602163"/>
          </a:xfrm>
        </p:spPr>
        <p:txBody>
          <a:bodyPr/>
          <a:lstStyle/>
          <a:p>
            <a:pPr lvl="1">
              <a:buFont typeface="Arial" panose="020B0604020202020204" pitchFamily="34" charset="0"/>
              <a:buChar char="•"/>
            </a:pPr>
            <a:r>
              <a:rPr lang="en-US" altLang="en-US" sz="2800" dirty="0" smtClean="0">
                <a:solidFill>
                  <a:schemeClr val="tx1"/>
                </a:solidFill>
                <a:latin typeface="+mn-lt"/>
              </a:rPr>
              <a:t>Create </a:t>
            </a:r>
            <a:r>
              <a:rPr lang="en-US" altLang="en-US" sz="2800" dirty="0">
                <a:solidFill>
                  <a:schemeClr val="tx1"/>
                </a:solidFill>
                <a:latin typeface="+mn-lt"/>
              </a:rPr>
              <a:t>a self-care </a:t>
            </a:r>
            <a:r>
              <a:rPr lang="en-US" altLang="en-US" sz="2800" dirty="0" smtClean="0">
                <a:solidFill>
                  <a:schemeClr val="tx1"/>
                </a:solidFill>
                <a:latin typeface="+mn-lt"/>
              </a:rPr>
              <a:t>plan (e.g., walk </a:t>
            </a:r>
            <a:r>
              <a:rPr lang="en-US" altLang="en-US" sz="2800" dirty="0">
                <a:solidFill>
                  <a:schemeClr val="tx1"/>
                </a:solidFill>
                <a:latin typeface="+mn-lt"/>
              </a:rPr>
              <a:t>on the beach, massage, watching sports on </a:t>
            </a:r>
            <a:r>
              <a:rPr lang="en-US" altLang="en-US" sz="2800" dirty="0" smtClean="0">
                <a:solidFill>
                  <a:schemeClr val="tx1"/>
                </a:solidFill>
                <a:latin typeface="+mn-lt"/>
              </a:rPr>
              <a:t>TV)</a:t>
            </a:r>
            <a:endParaRPr lang="en-US" altLang="en-US" sz="2800" dirty="0">
              <a:solidFill>
                <a:schemeClr val="tx1"/>
              </a:solidFill>
              <a:latin typeface="+mn-lt"/>
            </a:endParaRPr>
          </a:p>
          <a:p>
            <a:pPr lvl="1">
              <a:buFont typeface="Arial" panose="020B0604020202020204" pitchFamily="34" charset="0"/>
              <a:buChar char="•"/>
            </a:pPr>
            <a:r>
              <a:rPr lang="en-US" altLang="en-US" sz="2800" dirty="0" smtClean="0">
                <a:solidFill>
                  <a:schemeClr val="tx1"/>
                </a:solidFill>
                <a:latin typeface="+mn-lt"/>
              </a:rPr>
              <a:t>Plan </a:t>
            </a:r>
            <a:r>
              <a:rPr lang="en-US" altLang="en-US" sz="2800" dirty="0">
                <a:solidFill>
                  <a:schemeClr val="tx1"/>
                </a:solidFill>
                <a:latin typeface="+mn-lt"/>
              </a:rPr>
              <a:t>time to connect with family and friends</a:t>
            </a:r>
          </a:p>
          <a:p>
            <a:pPr lvl="1">
              <a:buFont typeface="Arial" panose="020B0604020202020204" pitchFamily="34" charset="0"/>
              <a:buChar char="•"/>
            </a:pPr>
            <a:r>
              <a:rPr lang="en-US" altLang="en-US" sz="2800" dirty="0" smtClean="0">
                <a:solidFill>
                  <a:schemeClr val="tx1"/>
                </a:solidFill>
                <a:latin typeface="+mn-lt"/>
              </a:rPr>
              <a:t>Keep </a:t>
            </a:r>
            <a:r>
              <a:rPr lang="en-US" altLang="en-US" sz="2800" dirty="0">
                <a:solidFill>
                  <a:schemeClr val="tx1"/>
                </a:solidFill>
                <a:latin typeface="+mn-lt"/>
              </a:rPr>
              <a:t>a </a:t>
            </a:r>
            <a:r>
              <a:rPr lang="en-US" altLang="en-US" sz="2800" dirty="0" smtClean="0">
                <a:solidFill>
                  <a:schemeClr val="tx1"/>
                </a:solidFill>
                <a:latin typeface="+mn-lt"/>
              </a:rPr>
              <a:t>feelings </a:t>
            </a:r>
            <a:r>
              <a:rPr lang="en-US" altLang="en-US" sz="2800" dirty="0">
                <a:solidFill>
                  <a:schemeClr val="tx1"/>
                </a:solidFill>
                <a:latin typeface="+mn-lt"/>
              </a:rPr>
              <a:t>journal</a:t>
            </a:r>
          </a:p>
          <a:p>
            <a:pPr lvl="1">
              <a:buFont typeface="Arial" panose="020B0604020202020204" pitchFamily="34" charset="0"/>
              <a:buChar char="•"/>
            </a:pPr>
            <a:r>
              <a:rPr lang="en-US" altLang="en-US" sz="2800" dirty="0" smtClean="0">
                <a:solidFill>
                  <a:schemeClr val="tx1"/>
                </a:solidFill>
                <a:latin typeface="+mn-lt"/>
              </a:rPr>
              <a:t>Have </a:t>
            </a:r>
            <a:r>
              <a:rPr lang="en-US" altLang="en-US" sz="2800" dirty="0">
                <a:solidFill>
                  <a:schemeClr val="tx1"/>
                </a:solidFill>
                <a:latin typeface="+mn-lt"/>
              </a:rPr>
              <a:t>one good </a:t>
            </a:r>
            <a:r>
              <a:rPr lang="en-US" altLang="en-US" sz="2800" dirty="0" smtClean="0">
                <a:solidFill>
                  <a:schemeClr val="tx1"/>
                </a:solidFill>
                <a:latin typeface="+mn-lt"/>
              </a:rPr>
              <a:t>conversation </a:t>
            </a:r>
            <a:r>
              <a:rPr lang="en-US" altLang="en-US" sz="2800" dirty="0">
                <a:solidFill>
                  <a:schemeClr val="tx1"/>
                </a:solidFill>
                <a:latin typeface="+mn-lt"/>
              </a:rPr>
              <a:t>a </a:t>
            </a:r>
            <a:r>
              <a:rPr lang="en-US" altLang="en-US" sz="2800" dirty="0" smtClean="0">
                <a:solidFill>
                  <a:schemeClr val="tx1"/>
                </a:solidFill>
                <a:latin typeface="+mn-lt"/>
              </a:rPr>
              <a:t>day</a:t>
            </a:r>
          </a:p>
          <a:p>
            <a:pPr lvl="1">
              <a:buFont typeface="Arial" panose="020B0604020202020204" pitchFamily="34" charset="0"/>
              <a:buChar char="•"/>
            </a:pPr>
            <a:r>
              <a:rPr lang="en-US" altLang="en-US" sz="2800" dirty="0" smtClean="0">
                <a:solidFill>
                  <a:schemeClr val="tx1"/>
                </a:solidFill>
                <a:latin typeface="+mn-lt"/>
              </a:rPr>
              <a:t>Find someone who cares – You will</a:t>
            </a:r>
          </a:p>
          <a:p>
            <a:pPr marL="457200" lvl="1" indent="0">
              <a:buNone/>
            </a:pPr>
            <a:r>
              <a:rPr lang="en-US" altLang="en-US" sz="2800" dirty="0">
                <a:solidFill>
                  <a:schemeClr val="tx1"/>
                </a:solidFill>
                <a:latin typeface="+mn-lt"/>
              </a:rPr>
              <a:t>	</a:t>
            </a:r>
            <a:r>
              <a:rPr lang="en-US" altLang="en-US" sz="2800" dirty="0" smtClean="0">
                <a:solidFill>
                  <a:schemeClr val="tx1"/>
                </a:solidFill>
                <a:latin typeface="+mn-lt"/>
              </a:rPr>
              <a:t>be surprised!</a:t>
            </a:r>
            <a:endParaRPr lang="en-US" altLang="en-US" sz="2800" dirty="0">
              <a:solidFill>
                <a:schemeClr val="tx1"/>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586254"/>
            <a:ext cx="2057400" cy="153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724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914400"/>
          </a:xfrm>
        </p:spPr>
        <p:txBody>
          <a:bodyPr/>
          <a:lstStyle/>
          <a:p>
            <a:r>
              <a:rPr lang="en-US" altLang="en-US" sz="4400" dirty="0" smtClean="0">
                <a:solidFill>
                  <a:schemeClr val="tx1"/>
                </a:solidFill>
                <a:effectLst/>
              </a:rPr>
              <a:t>Spiritual</a:t>
            </a:r>
            <a:endParaRPr lang="en-US" altLang="en-US" sz="4400" dirty="0">
              <a:solidFill>
                <a:schemeClr val="tx1"/>
              </a:solidFill>
              <a:effectLst/>
            </a:endParaRPr>
          </a:p>
        </p:txBody>
      </p:sp>
      <p:sp>
        <p:nvSpPr>
          <p:cNvPr id="70659" name="Rectangle 3"/>
          <p:cNvSpPr>
            <a:spLocks noGrp="1" noChangeArrowheads="1"/>
          </p:cNvSpPr>
          <p:nvPr>
            <p:ph idx="1"/>
          </p:nvPr>
        </p:nvSpPr>
        <p:spPr>
          <a:xfrm>
            <a:off x="457200" y="1905000"/>
            <a:ext cx="8229600" cy="4221163"/>
          </a:xfrm>
        </p:spPr>
        <p:txBody>
          <a:bodyPr/>
          <a:lstStyle/>
          <a:p>
            <a:r>
              <a:rPr lang="en-US" altLang="en-US" sz="2800" dirty="0" smtClean="0">
                <a:solidFill>
                  <a:schemeClr val="tx1"/>
                </a:solidFill>
                <a:latin typeface="+mn-lt"/>
              </a:rPr>
              <a:t>Practice prayer or meditation</a:t>
            </a:r>
            <a:endParaRPr lang="en-US" altLang="en-US" sz="2800" dirty="0">
              <a:solidFill>
                <a:schemeClr val="tx1"/>
              </a:solidFill>
              <a:latin typeface="+mn-lt"/>
            </a:endParaRPr>
          </a:p>
          <a:p>
            <a:endParaRPr lang="en-US" altLang="en-US" sz="2800" dirty="0">
              <a:solidFill>
                <a:schemeClr val="tx1"/>
              </a:solidFill>
              <a:latin typeface="+mn-lt"/>
            </a:endParaRPr>
          </a:p>
          <a:p>
            <a:r>
              <a:rPr lang="en-US" altLang="en-US" sz="2800" dirty="0" smtClean="0">
                <a:solidFill>
                  <a:schemeClr val="tx1"/>
                </a:solidFill>
                <a:latin typeface="+mn-lt"/>
              </a:rPr>
              <a:t>Practice intentional silence</a:t>
            </a:r>
            <a:endParaRPr lang="en-US" altLang="en-US" sz="2800" dirty="0">
              <a:solidFill>
                <a:schemeClr val="tx1"/>
              </a:solidFill>
              <a:latin typeface="+mn-lt"/>
            </a:endParaRPr>
          </a:p>
          <a:p>
            <a:endParaRPr lang="en-US" altLang="en-US" sz="2800" dirty="0">
              <a:solidFill>
                <a:schemeClr val="tx1"/>
              </a:solidFill>
              <a:latin typeface="+mn-lt"/>
            </a:endParaRPr>
          </a:p>
          <a:p>
            <a:r>
              <a:rPr lang="en-US" altLang="en-US" sz="2800" dirty="0" smtClean="0">
                <a:solidFill>
                  <a:schemeClr val="tx1"/>
                </a:solidFill>
                <a:latin typeface="+mn-lt"/>
              </a:rPr>
              <a:t>Listen </a:t>
            </a:r>
            <a:r>
              <a:rPr lang="en-US" altLang="en-US" sz="2800" dirty="0">
                <a:solidFill>
                  <a:schemeClr val="tx1"/>
                </a:solidFill>
                <a:latin typeface="+mn-lt"/>
              </a:rPr>
              <a:t>to </a:t>
            </a:r>
            <a:r>
              <a:rPr lang="en-US" altLang="en-US" sz="2800" dirty="0" smtClean="0">
                <a:solidFill>
                  <a:schemeClr val="tx1"/>
                </a:solidFill>
                <a:latin typeface="+mn-lt"/>
              </a:rPr>
              <a:t>music</a:t>
            </a:r>
          </a:p>
          <a:p>
            <a:endParaRPr lang="en-US" altLang="en-US" sz="2800" dirty="0">
              <a:solidFill>
                <a:schemeClr val="tx1"/>
              </a:solidFill>
              <a:latin typeface="+mn-lt"/>
            </a:endParaRPr>
          </a:p>
          <a:p>
            <a:r>
              <a:rPr lang="en-US" altLang="en-US" sz="2800" dirty="0" smtClean="0">
                <a:solidFill>
                  <a:schemeClr val="tx1"/>
                </a:solidFill>
                <a:latin typeface="+mn-lt"/>
              </a:rPr>
              <a:t>Read </a:t>
            </a:r>
            <a:r>
              <a:rPr lang="en-US" altLang="en-US" sz="2800" dirty="0">
                <a:solidFill>
                  <a:schemeClr val="tx1"/>
                </a:solidFill>
                <a:latin typeface="+mn-lt"/>
              </a:rPr>
              <a:t>u</a:t>
            </a:r>
            <a:r>
              <a:rPr lang="en-US" altLang="en-US" sz="2800" dirty="0" smtClean="0">
                <a:solidFill>
                  <a:schemeClr val="tx1"/>
                </a:solidFill>
                <a:latin typeface="+mn-lt"/>
              </a:rPr>
              <a:t>plifting </a:t>
            </a:r>
            <a:r>
              <a:rPr lang="en-US" altLang="en-US" sz="2800" dirty="0">
                <a:solidFill>
                  <a:schemeClr val="tx1"/>
                </a:solidFill>
                <a:latin typeface="+mn-lt"/>
              </a:rPr>
              <a:t>m</a:t>
            </a:r>
            <a:r>
              <a:rPr lang="en-US" altLang="en-US" sz="2800" dirty="0" smtClean="0">
                <a:solidFill>
                  <a:schemeClr val="tx1"/>
                </a:solidFill>
                <a:latin typeface="+mn-lt"/>
              </a:rPr>
              <a:t>aterial</a:t>
            </a:r>
            <a:endParaRPr lang="en-US" altLang="en-US" sz="2800" dirty="0">
              <a:solidFill>
                <a:schemeClr val="tx1"/>
              </a:solidFill>
              <a:latin typeface="+mn-lt"/>
            </a:endParaRPr>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362200"/>
            <a:ext cx="2514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76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990600"/>
          </a:xfrm>
        </p:spPr>
        <p:txBody>
          <a:bodyPr>
            <a:normAutofit/>
          </a:bodyPr>
          <a:lstStyle/>
          <a:p>
            <a:r>
              <a:rPr lang="en-US" altLang="en-US" sz="4000" dirty="0" smtClean="0">
                <a:solidFill>
                  <a:schemeClr val="tx1"/>
                </a:solidFill>
                <a:effectLst/>
              </a:rPr>
              <a:t>What is Compassion Fatigue (CF)?</a:t>
            </a:r>
            <a:endParaRPr lang="en-US" altLang="en-US" sz="4000" dirty="0">
              <a:solidFill>
                <a:schemeClr val="tx1"/>
              </a:solidFill>
              <a:effectLst/>
            </a:endParaRPr>
          </a:p>
        </p:txBody>
      </p:sp>
      <p:sp>
        <p:nvSpPr>
          <p:cNvPr id="55299" name="Rectangle 3"/>
          <p:cNvSpPr>
            <a:spLocks noGrp="1" noChangeArrowheads="1"/>
          </p:cNvSpPr>
          <p:nvPr>
            <p:ph idx="1"/>
          </p:nvPr>
        </p:nvSpPr>
        <p:spPr/>
        <p:txBody>
          <a:bodyPr>
            <a:normAutofit/>
          </a:bodyPr>
          <a:lstStyle/>
          <a:p>
            <a:r>
              <a:rPr lang="en-US" altLang="en-US" sz="2800" dirty="0" smtClean="0">
                <a:solidFill>
                  <a:schemeClr val="tx1"/>
                </a:solidFill>
                <a:latin typeface="+mn-lt"/>
              </a:rPr>
              <a:t>Weariness </a:t>
            </a:r>
            <a:r>
              <a:rPr lang="en-US" altLang="en-US" sz="2800" dirty="0">
                <a:solidFill>
                  <a:schemeClr val="tx1"/>
                </a:solidFill>
                <a:latin typeface="+mn-lt"/>
              </a:rPr>
              <a:t>brought about by repetitive, empathic response to </a:t>
            </a:r>
            <a:r>
              <a:rPr lang="en-US" altLang="en-US" sz="2800" dirty="0" smtClean="0">
                <a:solidFill>
                  <a:schemeClr val="tx1"/>
                </a:solidFill>
                <a:latin typeface="+mn-lt"/>
              </a:rPr>
              <a:t>pain</a:t>
            </a:r>
          </a:p>
          <a:p>
            <a:r>
              <a:rPr lang="en-US" altLang="en-US" sz="2800" dirty="0" smtClean="0">
                <a:solidFill>
                  <a:schemeClr val="tx1"/>
                </a:solidFill>
                <a:latin typeface="+mn-lt"/>
              </a:rPr>
              <a:t>Gradual lessening of compassion over time </a:t>
            </a:r>
          </a:p>
          <a:p>
            <a:r>
              <a:rPr lang="en-US" altLang="en-US" sz="2800" dirty="0" smtClean="0">
                <a:solidFill>
                  <a:schemeClr val="tx1"/>
                </a:solidFill>
                <a:latin typeface="+mn-lt"/>
              </a:rPr>
              <a:t>Taking on others’ suffering</a:t>
            </a:r>
          </a:p>
          <a:p>
            <a:r>
              <a:rPr lang="en-US" altLang="en-US" sz="2800" dirty="0" smtClean="0">
                <a:solidFill>
                  <a:schemeClr val="tx1"/>
                </a:solidFill>
                <a:latin typeface="+mn-lt"/>
              </a:rPr>
              <a:t>Both a blessing and a curse</a:t>
            </a:r>
          </a:p>
          <a:p>
            <a:endParaRPr lang="en-US" altLang="en-US" sz="2800" dirty="0"/>
          </a:p>
        </p:txBody>
      </p:sp>
      <p:pic>
        <p:nvPicPr>
          <p:cNvPr id="2" name="Picture 1"/>
          <p:cNvPicPr>
            <a:picLocks noChangeAspect="1"/>
          </p:cNvPicPr>
          <p:nvPr/>
        </p:nvPicPr>
        <p:blipFill>
          <a:blip r:embed="rId3"/>
          <a:stretch>
            <a:fillRect/>
          </a:stretch>
        </p:blipFill>
        <p:spPr>
          <a:xfrm>
            <a:off x="2667000" y="4155696"/>
            <a:ext cx="3124200" cy="2580067"/>
          </a:xfrm>
          <a:prstGeom prst="rect">
            <a:avLst/>
          </a:prstGeom>
        </p:spPr>
      </p:pic>
    </p:spTree>
    <p:extLst>
      <p:ext uri="{BB962C8B-B14F-4D97-AF65-F5344CB8AC3E}">
        <p14:creationId xmlns:p14="http://schemas.microsoft.com/office/powerpoint/2010/main" val="2836471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1219200"/>
          </a:xfrm>
        </p:spPr>
        <p:txBody>
          <a:bodyPr>
            <a:normAutofit/>
          </a:bodyPr>
          <a:lstStyle/>
          <a:p>
            <a:r>
              <a:rPr lang="en-US" altLang="en-US" sz="4800" dirty="0" smtClean="0">
                <a:solidFill>
                  <a:schemeClr val="tx1"/>
                </a:solidFill>
                <a:effectLst/>
              </a:rPr>
              <a:t>How to address CF at work</a:t>
            </a:r>
            <a:endParaRPr lang="en-US" altLang="en-US" sz="4800" dirty="0">
              <a:solidFill>
                <a:schemeClr val="tx1"/>
              </a:solidFill>
              <a:effectLst/>
            </a:endParaRPr>
          </a:p>
        </p:txBody>
      </p:sp>
      <p:sp>
        <p:nvSpPr>
          <p:cNvPr id="63491" name="Rectangle 3"/>
          <p:cNvSpPr>
            <a:spLocks noGrp="1" noChangeArrowheads="1"/>
          </p:cNvSpPr>
          <p:nvPr>
            <p:ph idx="1"/>
          </p:nvPr>
        </p:nvSpPr>
        <p:spPr>
          <a:xfrm>
            <a:off x="457200" y="1676400"/>
            <a:ext cx="8229600" cy="4405647"/>
          </a:xfrm>
        </p:spPr>
        <p:txBody>
          <a:bodyPr>
            <a:noAutofit/>
          </a:bodyPr>
          <a:lstStyle/>
          <a:p>
            <a:pPr marL="0" indent="0">
              <a:buNone/>
            </a:pPr>
            <a:r>
              <a:rPr lang="en-US" altLang="en-US" sz="2800" dirty="0" smtClean="0">
                <a:solidFill>
                  <a:schemeClr val="tx1"/>
                </a:solidFill>
                <a:latin typeface="+mn-lt"/>
              </a:rPr>
              <a:t>Rebalance </a:t>
            </a:r>
            <a:r>
              <a:rPr lang="en-US" altLang="en-US" sz="2800" dirty="0">
                <a:solidFill>
                  <a:schemeClr val="tx1"/>
                </a:solidFill>
                <a:latin typeface="+mn-lt"/>
              </a:rPr>
              <a:t>your </a:t>
            </a:r>
            <a:r>
              <a:rPr lang="en-US" altLang="en-US" sz="2800" dirty="0" smtClean="0">
                <a:solidFill>
                  <a:schemeClr val="tx1"/>
                </a:solidFill>
                <a:latin typeface="+mn-lt"/>
              </a:rPr>
              <a:t>workload to avoid working through lunch and weekends</a:t>
            </a:r>
          </a:p>
          <a:p>
            <a:pPr marL="0" indent="0">
              <a:buNone/>
            </a:pPr>
            <a:endParaRPr lang="en-US" altLang="en-US" sz="2800" dirty="0" smtClean="0">
              <a:solidFill>
                <a:schemeClr val="tx1"/>
              </a:solidFill>
              <a:latin typeface="+mn-lt"/>
            </a:endParaRPr>
          </a:p>
          <a:p>
            <a:pPr marL="0" indent="0">
              <a:buNone/>
            </a:pPr>
            <a:r>
              <a:rPr lang="en-US" altLang="en-US" sz="2800" dirty="0" smtClean="0">
                <a:solidFill>
                  <a:schemeClr val="tx1"/>
                </a:solidFill>
                <a:latin typeface="+mn-lt"/>
              </a:rPr>
              <a:t>Take mini-breaks</a:t>
            </a:r>
          </a:p>
          <a:p>
            <a:pPr marL="0" indent="0">
              <a:buNone/>
            </a:pPr>
            <a:endParaRPr lang="en-US" altLang="en-US" sz="2800" dirty="0" smtClean="0">
              <a:solidFill>
                <a:schemeClr val="tx1"/>
              </a:solidFill>
              <a:latin typeface="+mn-lt"/>
            </a:endParaRPr>
          </a:p>
          <a:p>
            <a:pPr marL="0" indent="0">
              <a:buNone/>
            </a:pPr>
            <a:r>
              <a:rPr lang="en-US" altLang="en-US" sz="2800" dirty="0" smtClean="0">
                <a:solidFill>
                  <a:schemeClr val="tx1"/>
                </a:solidFill>
                <a:latin typeface="+mn-lt"/>
              </a:rPr>
              <a:t>Find at least one fun and </a:t>
            </a:r>
            <a:r>
              <a:rPr lang="en-US" altLang="en-US" sz="2800" dirty="0">
                <a:solidFill>
                  <a:schemeClr val="tx1"/>
                </a:solidFill>
                <a:latin typeface="+mn-lt"/>
              </a:rPr>
              <a:t>nourishing activity a </a:t>
            </a:r>
            <a:r>
              <a:rPr lang="en-US" altLang="en-US" sz="2800" dirty="0" smtClean="0">
                <a:solidFill>
                  <a:schemeClr val="tx1"/>
                </a:solidFill>
                <a:latin typeface="+mn-lt"/>
              </a:rPr>
              <a:t>day</a:t>
            </a:r>
          </a:p>
          <a:p>
            <a:pPr marL="0" indent="0">
              <a:buNone/>
            </a:pPr>
            <a:endParaRPr lang="en-US" altLang="en-US" sz="2800" dirty="0" smtClean="0">
              <a:solidFill>
                <a:schemeClr val="tx1"/>
              </a:solidFill>
              <a:latin typeface="+mn-lt"/>
            </a:endParaRPr>
          </a:p>
          <a:p>
            <a:pPr marL="0" indent="0">
              <a:buNone/>
            </a:pPr>
            <a:r>
              <a:rPr lang="en-US" altLang="en-US" sz="2800" dirty="0" smtClean="0">
                <a:solidFill>
                  <a:schemeClr val="tx1"/>
                </a:solidFill>
                <a:latin typeface="+mn-lt"/>
              </a:rPr>
              <a:t>Ask </a:t>
            </a:r>
            <a:r>
              <a:rPr lang="en-US" altLang="en-US" sz="2800" dirty="0">
                <a:solidFill>
                  <a:schemeClr val="tx1"/>
                </a:solidFill>
                <a:latin typeface="+mn-lt"/>
              </a:rPr>
              <a:t>for </a:t>
            </a:r>
            <a:r>
              <a:rPr lang="en-US" altLang="en-US" sz="2800" dirty="0" smtClean="0">
                <a:solidFill>
                  <a:schemeClr val="tx1"/>
                </a:solidFill>
                <a:latin typeface="+mn-lt"/>
              </a:rPr>
              <a:t>help</a:t>
            </a:r>
          </a:p>
          <a:p>
            <a:pPr marL="0" indent="0">
              <a:buNone/>
            </a:pPr>
            <a:endParaRPr lang="en-US" altLang="en-US" sz="2800" dirty="0" smtClean="0">
              <a:solidFill>
                <a:schemeClr val="tx1"/>
              </a:solidFill>
              <a:latin typeface="+mn-lt"/>
            </a:endParaRPr>
          </a:p>
          <a:p>
            <a:pPr marL="0" indent="0">
              <a:buNone/>
            </a:pPr>
            <a:r>
              <a:rPr lang="en-US" altLang="en-US" sz="2800" dirty="0" smtClean="0">
                <a:solidFill>
                  <a:schemeClr val="tx1"/>
                </a:solidFill>
                <a:latin typeface="+mn-lt"/>
              </a:rPr>
              <a:t>Have </a:t>
            </a:r>
            <a:r>
              <a:rPr lang="en-US" altLang="en-US" sz="2800" dirty="0">
                <a:solidFill>
                  <a:schemeClr val="tx1"/>
                </a:solidFill>
                <a:latin typeface="+mn-lt"/>
              </a:rPr>
              <a:t>a transition from work to home</a:t>
            </a:r>
          </a:p>
        </p:txBody>
      </p:sp>
    </p:spTree>
    <p:extLst>
      <p:ext uri="{BB962C8B-B14F-4D97-AF65-F5344CB8AC3E}">
        <p14:creationId xmlns:p14="http://schemas.microsoft.com/office/powerpoint/2010/main" val="3795097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228600"/>
          </a:xfrm>
        </p:spPr>
        <p:txBody>
          <a:bodyPr>
            <a:normAutofit fontScale="90000"/>
          </a:bodyPr>
          <a:lstStyle/>
          <a:p>
            <a:r>
              <a:rPr lang="en-US" altLang="en-US" sz="3600" dirty="0" smtClean="0"/>
              <a:t> </a:t>
            </a:r>
            <a:endParaRPr lang="en-US" altLang="en-US" sz="3600" dirty="0"/>
          </a:p>
        </p:txBody>
      </p:sp>
      <p:sp>
        <p:nvSpPr>
          <p:cNvPr id="64515" name="Rectangle 3"/>
          <p:cNvSpPr>
            <a:spLocks noGrp="1" noChangeArrowheads="1"/>
          </p:cNvSpPr>
          <p:nvPr>
            <p:ph idx="1"/>
          </p:nvPr>
        </p:nvSpPr>
        <p:spPr>
          <a:xfrm>
            <a:off x="457200" y="1295400"/>
            <a:ext cx="8229600" cy="4830763"/>
          </a:xfrm>
        </p:spPr>
        <p:txBody>
          <a:bodyPr/>
          <a:lstStyle/>
          <a:p>
            <a:pPr marL="0" indent="0">
              <a:buNone/>
            </a:pPr>
            <a:endParaRPr lang="en-US" altLang="en-US" dirty="0"/>
          </a:p>
          <a:p>
            <a:pPr marL="457200" lvl="1" indent="0">
              <a:buNone/>
            </a:pPr>
            <a:r>
              <a:rPr lang="en-US" altLang="en-US" sz="2800" dirty="0">
                <a:solidFill>
                  <a:schemeClr val="tx1"/>
                </a:solidFill>
                <a:latin typeface="+mn-lt"/>
              </a:rPr>
              <a:t>Learn to say “no” more often</a:t>
            </a:r>
            <a:r>
              <a:rPr lang="en-US" altLang="en-US" sz="2800" dirty="0" smtClean="0">
                <a:solidFill>
                  <a:schemeClr val="tx1"/>
                </a:solidFill>
                <a:latin typeface="+mn-lt"/>
              </a:rPr>
              <a:t>.</a:t>
            </a:r>
          </a:p>
          <a:p>
            <a:pPr marL="457200" lvl="1" indent="0">
              <a:buNone/>
            </a:pPr>
            <a:endParaRPr lang="en-US" altLang="en-US" sz="2800" dirty="0" smtClean="0">
              <a:solidFill>
                <a:schemeClr val="tx1"/>
              </a:solidFill>
              <a:latin typeface="+mn-lt"/>
            </a:endParaRPr>
          </a:p>
          <a:p>
            <a:pPr marL="457200" lvl="1" indent="0">
              <a:buNone/>
            </a:pPr>
            <a:r>
              <a:rPr lang="en-US" altLang="en-US" sz="2800" dirty="0" smtClean="0">
                <a:solidFill>
                  <a:schemeClr val="tx1"/>
                </a:solidFill>
                <a:latin typeface="+mn-lt"/>
              </a:rPr>
              <a:t>Create </a:t>
            </a:r>
            <a:r>
              <a:rPr lang="en-US" altLang="en-US" sz="2800" dirty="0">
                <a:solidFill>
                  <a:schemeClr val="tx1"/>
                </a:solidFill>
                <a:latin typeface="+mn-lt"/>
              </a:rPr>
              <a:t>and/or enforce time off policies in the workplace! </a:t>
            </a:r>
            <a:endParaRPr lang="en-US" altLang="en-US" sz="2800" dirty="0" smtClean="0">
              <a:solidFill>
                <a:schemeClr val="tx1"/>
              </a:solidFill>
              <a:latin typeface="+mn-lt"/>
            </a:endParaRPr>
          </a:p>
          <a:p>
            <a:pPr marL="457200" lvl="1" indent="0">
              <a:buNone/>
            </a:pPr>
            <a:endParaRPr lang="en-US" altLang="en-US" sz="2800" dirty="0">
              <a:solidFill>
                <a:schemeClr val="tx1"/>
              </a:solidFill>
              <a:latin typeface="+mn-lt"/>
            </a:endParaRPr>
          </a:p>
          <a:p>
            <a:pPr marL="457200" lvl="1" indent="0">
              <a:buNone/>
            </a:pPr>
            <a:r>
              <a:rPr lang="en-US" altLang="en-US" sz="2800" dirty="0" smtClean="0">
                <a:solidFill>
                  <a:schemeClr val="tx1"/>
                </a:solidFill>
                <a:latin typeface="+mn-lt"/>
              </a:rPr>
              <a:t>Remember -- A </a:t>
            </a:r>
            <a:r>
              <a:rPr lang="en-US" altLang="en-US" sz="2800" dirty="0">
                <a:solidFill>
                  <a:schemeClr val="tx1"/>
                </a:solidFill>
                <a:latin typeface="+mn-lt"/>
              </a:rPr>
              <a:t>dry well cannot quench thirst!</a:t>
            </a:r>
          </a:p>
          <a:p>
            <a:pPr lvl="1"/>
            <a:endParaRPr lang="en-US" altLang="en-US" sz="2800" dirty="0">
              <a:solidFill>
                <a:schemeClr val="tx1"/>
              </a:solidFill>
              <a:latin typeface="+mn-lt"/>
            </a:endParaRPr>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964" y="232610"/>
            <a:ext cx="2090486" cy="1672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483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219200"/>
          </a:xfrm>
        </p:spPr>
        <p:txBody>
          <a:bodyPr/>
          <a:lstStyle/>
          <a:p>
            <a:pPr eaLnBrk="1" hangingPunct="1"/>
            <a:r>
              <a:rPr lang="en-US" altLang="en-US" sz="4800" dirty="0" smtClean="0">
                <a:solidFill>
                  <a:schemeClr val="tx1"/>
                </a:solidFill>
                <a:effectLst/>
              </a:rPr>
              <a:t>Suggested Coping Strategies </a:t>
            </a:r>
          </a:p>
        </p:txBody>
      </p:sp>
      <p:sp>
        <p:nvSpPr>
          <p:cNvPr id="26627" name="Content Placeholder 2"/>
          <p:cNvSpPr>
            <a:spLocks noGrp="1"/>
          </p:cNvSpPr>
          <p:nvPr>
            <p:ph idx="1"/>
          </p:nvPr>
        </p:nvSpPr>
        <p:spPr/>
        <p:txBody>
          <a:bodyPr>
            <a:normAutofit/>
          </a:bodyPr>
          <a:lstStyle/>
          <a:p>
            <a:pPr marL="0" indent="0" eaLnBrk="1" hangingPunct="1">
              <a:buNone/>
            </a:pPr>
            <a:r>
              <a:rPr lang="en-US" altLang="en-US" sz="2400" b="1" dirty="0" smtClean="0">
                <a:solidFill>
                  <a:schemeClr val="tx1"/>
                </a:solidFill>
                <a:latin typeface="+mn-lt"/>
              </a:rPr>
              <a:t>Escape:</a:t>
            </a:r>
            <a:r>
              <a:rPr lang="en-US" altLang="en-US" sz="2400" dirty="0" smtClean="0">
                <a:solidFill>
                  <a:schemeClr val="tx1"/>
                </a:solidFill>
                <a:latin typeface="+mn-lt"/>
              </a:rPr>
              <a:t> </a:t>
            </a:r>
          </a:p>
          <a:p>
            <a:pPr marL="0" indent="0" eaLnBrk="1" hangingPunct="1">
              <a:buNone/>
            </a:pPr>
            <a:r>
              <a:rPr lang="en-US" altLang="en-US" sz="2400" i="1" dirty="0" smtClean="0">
                <a:solidFill>
                  <a:schemeClr val="tx1"/>
                </a:solidFill>
                <a:latin typeface="+mn-lt"/>
              </a:rPr>
              <a:t>Get away from it all, physically or mentally</a:t>
            </a:r>
          </a:p>
          <a:p>
            <a:pPr marL="0" indent="0" eaLnBrk="1" hangingPunct="1">
              <a:buNone/>
            </a:pPr>
            <a:endParaRPr lang="en-US" altLang="en-US" sz="2400" i="1" dirty="0" smtClean="0">
              <a:solidFill>
                <a:schemeClr val="tx1"/>
              </a:solidFill>
              <a:latin typeface="+mn-lt"/>
            </a:endParaRPr>
          </a:p>
          <a:p>
            <a:pPr marL="0" indent="0" eaLnBrk="1" hangingPunct="1">
              <a:buNone/>
            </a:pPr>
            <a:r>
              <a:rPr lang="en-US" altLang="en-US" sz="2400" b="1" dirty="0" smtClean="0">
                <a:solidFill>
                  <a:schemeClr val="tx1"/>
                </a:solidFill>
                <a:latin typeface="+mn-lt"/>
              </a:rPr>
              <a:t>Rest</a:t>
            </a:r>
            <a:r>
              <a:rPr lang="en-US" altLang="en-US" sz="2400" b="1" u="sng" dirty="0" smtClean="0">
                <a:solidFill>
                  <a:schemeClr val="tx1"/>
                </a:solidFill>
                <a:latin typeface="+mn-lt"/>
              </a:rPr>
              <a:t>:</a:t>
            </a:r>
            <a:r>
              <a:rPr lang="en-US" altLang="en-US" sz="2400" u="sng" dirty="0" smtClean="0">
                <a:solidFill>
                  <a:schemeClr val="tx1"/>
                </a:solidFill>
                <a:latin typeface="+mn-lt"/>
              </a:rPr>
              <a:t> </a:t>
            </a:r>
          </a:p>
          <a:p>
            <a:pPr marL="0" indent="0" eaLnBrk="1" hangingPunct="1">
              <a:buNone/>
            </a:pPr>
            <a:r>
              <a:rPr lang="en-US" altLang="en-US" i="1" dirty="0" smtClean="0">
                <a:solidFill>
                  <a:schemeClr val="tx1"/>
                </a:solidFill>
                <a:latin typeface="+mn-lt"/>
              </a:rPr>
              <a:t>Try to have </a:t>
            </a:r>
            <a:r>
              <a:rPr lang="en-US" altLang="en-US" sz="2400" i="1" dirty="0" smtClean="0">
                <a:solidFill>
                  <a:schemeClr val="tx1"/>
                </a:solidFill>
                <a:latin typeface="+mn-lt"/>
              </a:rPr>
              <a:t>no goal or time-line, and do things you find relaxing  </a:t>
            </a:r>
          </a:p>
          <a:p>
            <a:pPr eaLnBrk="1" hangingPunct="1">
              <a:buFont typeface="Arial" charset="0"/>
              <a:buNone/>
            </a:pPr>
            <a:endParaRPr lang="en-US" altLang="en-US" sz="2400" i="1" dirty="0" smtClean="0">
              <a:solidFill>
                <a:schemeClr val="tx1"/>
              </a:solidFill>
              <a:latin typeface="+mn-lt"/>
            </a:endParaRPr>
          </a:p>
          <a:p>
            <a:pPr marL="0" indent="0" eaLnBrk="1" hangingPunct="1">
              <a:buNone/>
            </a:pPr>
            <a:r>
              <a:rPr lang="en-US" altLang="en-US" sz="2400" b="1" dirty="0" smtClean="0">
                <a:solidFill>
                  <a:schemeClr val="tx1"/>
                </a:solidFill>
                <a:latin typeface="+mn-lt"/>
              </a:rPr>
              <a:t>Play</a:t>
            </a:r>
            <a:r>
              <a:rPr lang="en-US" altLang="en-US" sz="2400" dirty="0" smtClean="0">
                <a:solidFill>
                  <a:schemeClr val="tx1"/>
                </a:solidFill>
                <a:latin typeface="+mn-lt"/>
              </a:rPr>
              <a:t>: </a:t>
            </a:r>
          </a:p>
          <a:p>
            <a:pPr marL="0" indent="0" eaLnBrk="1" hangingPunct="1">
              <a:buNone/>
            </a:pPr>
            <a:r>
              <a:rPr lang="en-US" altLang="en-US" sz="2400" i="1" dirty="0" smtClean="0">
                <a:solidFill>
                  <a:schemeClr val="tx1"/>
                </a:solidFill>
                <a:latin typeface="+mn-lt"/>
              </a:rPr>
              <a:t>Engage in activities that make you laugh or lighten your spirits  </a:t>
            </a:r>
            <a:endParaRPr lang="en-US" altLang="en-US" dirty="0" smtClean="0">
              <a:solidFill>
                <a:schemeClr val="tx1"/>
              </a:solidFill>
              <a:latin typeface="+mn-lt"/>
            </a:endParaRPr>
          </a:p>
        </p:txBody>
      </p:sp>
      <p:sp>
        <p:nvSpPr>
          <p:cNvPr id="4" name="Slide Number Placeholder 3"/>
          <p:cNvSpPr>
            <a:spLocks noGrp="1"/>
          </p:cNvSpPr>
          <p:nvPr>
            <p:ph type="sldNum" sz="quarter" idx="12"/>
          </p:nvPr>
        </p:nvSpPr>
        <p:spPr/>
        <p:txBody>
          <a:bodyPr/>
          <a:lstStyle/>
          <a:p>
            <a:pPr>
              <a:defRPr/>
            </a:pPr>
            <a:fld id="{D872BB43-B91F-4087-A5F8-32D4DF6B30BF}" type="slidenum">
              <a:rPr lang="en-US" smtClean="0"/>
              <a:pPr>
                <a:defRPr/>
              </a:pPr>
              <a:t>32</a:t>
            </a:fld>
            <a:endParaRPr lang="en-US" dirty="0"/>
          </a:p>
        </p:txBody>
      </p:sp>
    </p:spTree>
    <p:extLst>
      <p:ext uri="{BB962C8B-B14F-4D97-AF65-F5344CB8AC3E}">
        <p14:creationId xmlns:p14="http://schemas.microsoft.com/office/powerpoint/2010/main" val="1893882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68705"/>
            <a:ext cx="8229600" cy="497305"/>
          </a:xfrm>
        </p:spPr>
        <p:txBody>
          <a:bodyPr/>
          <a:lstStyle/>
          <a:p>
            <a:endParaRPr lang="en-US" altLang="en-US" sz="3600" dirty="0"/>
          </a:p>
        </p:txBody>
      </p:sp>
      <p:sp>
        <p:nvSpPr>
          <p:cNvPr id="71683" name="Rectangle 3"/>
          <p:cNvSpPr>
            <a:spLocks noGrp="1" noChangeArrowheads="1"/>
          </p:cNvSpPr>
          <p:nvPr>
            <p:ph idx="1"/>
          </p:nvPr>
        </p:nvSpPr>
        <p:spPr>
          <a:xfrm>
            <a:off x="457200" y="533400"/>
            <a:ext cx="8229600" cy="5592763"/>
          </a:xfrm>
        </p:spPr>
        <p:txBody>
          <a:bodyPr>
            <a:normAutofit/>
          </a:bodyPr>
          <a:lstStyle/>
          <a:p>
            <a:pPr algn="ctr">
              <a:buFontTx/>
              <a:buNone/>
            </a:pPr>
            <a:r>
              <a:rPr lang="en-US" altLang="en-US" sz="2800" i="1" dirty="0" smtClean="0">
                <a:solidFill>
                  <a:schemeClr val="tx1"/>
                </a:solidFill>
                <a:latin typeface="+mn-lt"/>
              </a:rPr>
              <a:t>Just </a:t>
            </a:r>
            <a:r>
              <a:rPr lang="en-US" altLang="en-US" sz="2800" i="1" dirty="0">
                <a:solidFill>
                  <a:schemeClr val="tx1"/>
                </a:solidFill>
                <a:latin typeface="+mn-lt"/>
              </a:rPr>
              <a:t>as speech without silence creates noise, charity without rest creates suffering</a:t>
            </a:r>
            <a:r>
              <a:rPr lang="en-US" altLang="en-US" sz="2800" i="1" dirty="0" smtClean="0">
                <a:solidFill>
                  <a:schemeClr val="tx1"/>
                </a:solidFill>
                <a:latin typeface="+mn-lt"/>
              </a:rPr>
              <a:t>.</a:t>
            </a:r>
          </a:p>
          <a:p>
            <a:pPr algn="r">
              <a:buFontTx/>
              <a:buNone/>
            </a:pPr>
            <a:r>
              <a:rPr lang="en-US" altLang="en-US" sz="2000" dirty="0" smtClean="0">
                <a:solidFill>
                  <a:schemeClr val="tx1"/>
                </a:solidFill>
                <a:latin typeface="+mn-lt"/>
              </a:rPr>
              <a:t>(</a:t>
            </a:r>
            <a:r>
              <a:rPr lang="en-US" altLang="en-US" sz="2000" dirty="0">
                <a:solidFill>
                  <a:schemeClr val="tx1"/>
                </a:solidFill>
                <a:latin typeface="+mn-lt"/>
              </a:rPr>
              <a:t>Muller, </a:t>
            </a:r>
            <a:r>
              <a:rPr lang="en-US" altLang="en-US" sz="2000" dirty="0" smtClean="0">
                <a:solidFill>
                  <a:schemeClr val="tx1"/>
                </a:solidFill>
                <a:latin typeface="+mn-lt"/>
              </a:rPr>
              <a:t>1999)</a:t>
            </a:r>
            <a:endParaRPr lang="en-US" altLang="en-US" sz="2000" dirty="0">
              <a:solidFill>
                <a:schemeClr val="tx1"/>
              </a:solidFill>
              <a:latin typeface="+mn-lt"/>
            </a:endParaRPr>
          </a:p>
        </p:txBody>
      </p:sp>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933" y="1981200"/>
            <a:ext cx="5300133" cy="38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280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tx1"/>
                </a:solidFill>
              </a:rPr>
              <a:t>Help for students</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endParaRPr lang="en-US" dirty="0" smtClean="0">
              <a:solidFill>
                <a:schemeClr val="tx1"/>
              </a:solidFill>
              <a:latin typeface="+mn-lt"/>
            </a:endParaRPr>
          </a:p>
          <a:p>
            <a:pPr marL="0" indent="0">
              <a:buNone/>
            </a:pPr>
            <a:r>
              <a:rPr lang="en-US" dirty="0" smtClean="0">
                <a:solidFill>
                  <a:schemeClr val="tx1"/>
                </a:solidFill>
                <a:latin typeface="+mn-lt"/>
              </a:rPr>
              <a:t>Cougar Health Services</a:t>
            </a:r>
          </a:p>
          <a:p>
            <a:pPr marL="0" indent="0">
              <a:buNone/>
            </a:pPr>
            <a:r>
              <a:rPr lang="en-US" dirty="0">
                <a:hlinkClick r:id="rId2"/>
              </a:rPr>
              <a:t>https://cougarhealth.wsu.edu/your-first-visit</a:t>
            </a:r>
            <a:r>
              <a:rPr lang="en-US" dirty="0" smtClean="0">
                <a:hlinkClick r:id="rId2"/>
              </a:rPr>
              <a:t>/</a:t>
            </a:r>
            <a:endParaRPr lang="en-US" dirty="0" smtClean="0"/>
          </a:p>
          <a:p>
            <a:pPr marL="0" indent="0">
              <a:buNone/>
            </a:pPr>
            <a:endParaRPr lang="en-US" dirty="0" smtClean="0">
              <a:solidFill>
                <a:schemeClr val="tx1"/>
              </a:solidFill>
              <a:latin typeface="+mn-lt"/>
            </a:endParaRPr>
          </a:p>
          <a:p>
            <a:pPr marL="0" indent="0">
              <a:buNone/>
            </a:pPr>
            <a:r>
              <a:rPr lang="en-US" dirty="0" smtClean="0">
                <a:solidFill>
                  <a:schemeClr val="tx1"/>
                </a:solidFill>
                <a:latin typeface="+mn-lt"/>
              </a:rPr>
              <a:t>College of Veterinary Medicine</a:t>
            </a:r>
          </a:p>
          <a:p>
            <a:pPr marL="0" indent="0">
              <a:buNone/>
            </a:pPr>
            <a:r>
              <a:rPr lang="en-US" dirty="0" smtClean="0">
                <a:solidFill>
                  <a:schemeClr val="tx1"/>
                </a:solidFill>
                <a:latin typeface="+mn-lt"/>
              </a:rPr>
              <a:t>Counseling and Wellness</a:t>
            </a:r>
          </a:p>
          <a:p>
            <a:pPr marL="0" indent="0">
              <a:buNone/>
            </a:pPr>
            <a:r>
              <a:rPr lang="en-US" dirty="0">
                <a:hlinkClick r:id="rId3"/>
              </a:rPr>
              <a:t>https://</a:t>
            </a:r>
            <a:r>
              <a:rPr lang="en-US" dirty="0" smtClean="0">
                <a:hlinkClick r:id="rId3"/>
              </a:rPr>
              <a:t>www.vetmed.wsu.edu/academic-programs/counseling-wellness</a:t>
            </a:r>
            <a:endParaRPr lang="en-US" dirty="0" smtClean="0"/>
          </a:p>
          <a:p>
            <a:pPr marL="0" indent="0">
              <a:buNone/>
            </a:pPr>
            <a:endParaRPr lang="en-US" dirty="0">
              <a:solidFill>
                <a:schemeClr val="tx1"/>
              </a:solidFill>
              <a:latin typeface="+mn-lt"/>
            </a:endParaRPr>
          </a:p>
          <a:p>
            <a:endParaRPr lang="en-US" dirty="0">
              <a:latin typeface="+mn-lt"/>
            </a:endParaRPr>
          </a:p>
        </p:txBody>
      </p:sp>
    </p:spTree>
    <p:extLst>
      <p:ext uri="{BB962C8B-B14F-4D97-AF65-F5344CB8AC3E}">
        <p14:creationId xmlns:p14="http://schemas.microsoft.com/office/powerpoint/2010/main" val="3717263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Help for faculty/staff</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solidFill>
                  <a:schemeClr val="tx1"/>
                </a:solidFill>
                <a:latin typeface="+mn-lt"/>
              </a:rPr>
              <a:t>Employee </a:t>
            </a:r>
            <a:r>
              <a:rPr lang="en-US" dirty="0">
                <a:solidFill>
                  <a:schemeClr val="tx1"/>
                </a:solidFill>
                <a:latin typeface="+mn-lt"/>
              </a:rPr>
              <a:t>Assistance Program (</a:t>
            </a:r>
            <a:r>
              <a:rPr lang="en-US" dirty="0" smtClean="0">
                <a:solidFill>
                  <a:schemeClr val="tx1"/>
                </a:solidFill>
                <a:latin typeface="+mn-lt"/>
              </a:rPr>
              <a:t>EAP)</a:t>
            </a:r>
          </a:p>
          <a:p>
            <a:pPr marL="0" indent="0">
              <a:buNone/>
            </a:pPr>
            <a:r>
              <a:rPr lang="en-US" dirty="0" smtClean="0">
                <a:solidFill>
                  <a:schemeClr val="tx1"/>
                </a:solidFill>
                <a:latin typeface="+mn-lt"/>
              </a:rPr>
              <a:t>	</a:t>
            </a:r>
            <a:r>
              <a:rPr lang="en-US" sz="1600" dirty="0" smtClean="0">
                <a:solidFill>
                  <a:schemeClr val="tx1"/>
                </a:solidFill>
                <a:latin typeface="+mn-lt"/>
              </a:rPr>
              <a:t> </a:t>
            </a:r>
            <a:r>
              <a:rPr lang="en-US" sz="1600" dirty="0">
                <a:hlinkClick r:id="rId2"/>
              </a:rPr>
              <a:t>https://hrs.wsu.edu/resources/employee-assistance-program</a:t>
            </a:r>
            <a:r>
              <a:rPr lang="en-US" sz="1600" dirty="0" smtClean="0">
                <a:hlinkClick r:id="rId2"/>
              </a:rPr>
              <a:t>/</a:t>
            </a:r>
            <a:endParaRPr lang="en-US" sz="1600" dirty="0" smtClean="0"/>
          </a:p>
          <a:p>
            <a:pPr marL="0" indent="0">
              <a:buNone/>
            </a:pPr>
            <a:endParaRPr lang="en-US" dirty="0">
              <a:solidFill>
                <a:schemeClr val="tx1"/>
              </a:solidFill>
              <a:latin typeface="+mn-lt"/>
            </a:endParaRPr>
          </a:p>
          <a:p>
            <a:pPr marL="0" indent="0">
              <a:buNone/>
            </a:pPr>
            <a:r>
              <a:rPr lang="en-US" dirty="0" smtClean="0">
                <a:solidFill>
                  <a:schemeClr val="tx1"/>
                </a:solidFill>
                <a:latin typeface="+mn-lt"/>
              </a:rPr>
              <a:t>Palouse </a:t>
            </a:r>
            <a:r>
              <a:rPr lang="en-US" dirty="0">
                <a:solidFill>
                  <a:schemeClr val="tx1"/>
                </a:solidFill>
                <a:latin typeface="+mn-lt"/>
              </a:rPr>
              <a:t>River </a:t>
            </a:r>
            <a:r>
              <a:rPr lang="en-US" dirty="0" smtClean="0">
                <a:solidFill>
                  <a:schemeClr val="tx1"/>
                </a:solidFill>
                <a:latin typeface="+mn-lt"/>
              </a:rPr>
              <a:t>Counseling</a:t>
            </a:r>
            <a:endParaRPr lang="en-US" dirty="0">
              <a:solidFill>
                <a:schemeClr val="tx1"/>
              </a:solidFill>
              <a:latin typeface="+mn-lt"/>
            </a:endParaRPr>
          </a:p>
          <a:p>
            <a:pPr marL="0" indent="0">
              <a:buNone/>
            </a:pPr>
            <a:r>
              <a:rPr lang="da-DK" dirty="0" smtClean="0">
                <a:solidFill>
                  <a:schemeClr val="tx1"/>
                </a:solidFill>
                <a:latin typeface="+mn-lt"/>
              </a:rPr>
              <a:t>	509- 334-1133</a:t>
            </a:r>
            <a:endParaRPr lang="en-US" dirty="0">
              <a:solidFill>
                <a:schemeClr val="tx1"/>
              </a:solidFill>
              <a:latin typeface="+mn-lt"/>
            </a:endParaRPr>
          </a:p>
          <a:p>
            <a:pPr marL="0" indent="0">
              <a:buNone/>
            </a:pPr>
            <a:endParaRPr lang="en-US" dirty="0">
              <a:solidFill>
                <a:schemeClr val="tx1"/>
              </a:solidFill>
              <a:latin typeface="+mn-lt"/>
            </a:endParaRPr>
          </a:p>
          <a:p>
            <a:endParaRPr lang="en-US" dirty="0"/>
          </a:p>
        </p:txBody>
      </p:sp>
    </p:spTree>
    <p:extLst>
      <p:ext uri="{BB962C8B-B14F-4D97-AF65-F5344CB8AC3E}">
        <p14:creationId xmlns:p14="http://schemas.microsoft.com/office/powerpoint/2010/main" val="347438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solidFill>
                  <a:schemeClr val="tx1"/>
                </a:solidFill>
              </a:rPr>
              <a:t>Questions?</a:t>
            </a:r>
          </a:p>
        </p:txBody>
      </p:sp>
      <p:pic>
        <p:nvPicPr>
          <p:cNvPr id="337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86000" y="1981200"/>
            <a:ext cx="4823421" cy="3215614"/>
          </a:xfrm>
        </p:spPr>
      </p:pic>
    </p:spTree>
    <p:extLst>
      <p:ext uri="{BB962C8B-B14F-4D97-AF65-F5344CB8AC3E}">
        <p14:creationId xmlns:p14="http://schemas.microsoft.com/office/powerpoint/2010/main" val="1847663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4800" dirty="0">
                <a:solidFill>
                  <a:schemeClr val="tx1"/>
                </a:solidFill>
                <a:effectLst/>
              </a:rPr>
              <a:t>References</a:t>
            </a:r>
          </a:p>
        </p:txBody>
      </p:sp>
      <p:sp>
        <p:nvSpPr>
          <p:cNvPr id="74755" name="Rectangle 3"/>
          <p:cNvSpPr>
            <a:spLocks noGrp="1" noChangeArrowheads="1"/>
          </p:cNvSpPr>
          <p:nvPr>
            <p:ph idx="1"/>
          </p:nvPr>
        </p:nvSpPr>
        <p:spPr/>
        <p:txBody>
          <a:bodyPr/>
          <a:lstStyle/>
          <a:p>
            <a:pPr>
              <a:lnSpc>
                <a:spcPct val="90000"/>
              </a:lnSpc>
              <a:buFontTx/>
              <a:buNone/>
            </a:pPr>
            <a:r>
              <a:rPr lang="en-US" altLang="en-US" sz="1800" dirty="0">
                <a:solidFill>
                  <a:schemeClr val="tx1"/>
                </a:solidFill>
                <a:latin typeface="Times New Roman" panose="02020603050405020304" pitchFamily="18" charset="0"/>
                <a:cs typeface="Times New Roman" panose="02020603050405020304" pitchFamily="18" charset="0"/>
              </a:rPr>
              <a:t>Figley, C. (1995). </a:t>
            </a:r>
            <a:r>
              <a:rPr lang="en-US" altLang="en-US" sz="1800" i="1" dirty="0">
                <a:solidFill>
                  <a:schemeClr val="tx1"/>
                </a:solidFill>
                <a:latin typeface="Times New Roman" panose="02020603050405020304" pitchFamily="18" charset="0"/>
                <a:cs typeface="Times New Roman" panose="02020603050405020304" pitchFamily="18" charset="0"/>
              </a:rPr>
              <a:t>Compassion Fatigue:</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Coping with secondary traumatic stress disorder in those who treat the </a:t>
            </a:r>
            <a:r>
              <a:rPr lang="en-US" altLang="en-US" sz="1800" dirty="0">
                <a:solidFill>
                  <a:schemeClr val="tx1"/>
                </a:solidFill>
                <a:latin typeface="Times New Roman" panose="02020603050405020304" pitchFamily="18" charset="0"/>
                <a:cs typeface="Times New Roman" panose="02020603050405020304" pitchFamily="18" charset="0"/>
              </a:rPr>
              <a:t>traumatized. London: Brunner-Routledge</a:t>
            </a:r>
            <a:r>
              <a:rPr lang="en-US" altLang="en-US" sz="1800" dirty="0" smtClean="0">
                <a:solidFill>
                  <a:schemeClr val="tx1"/>
                </a:solidFill>
                <a:latin typeface="Times New Roman" panose="02020603050405020304" pitchFamily="18" charset="0"/>
                <a:cs typeface="Times New Roman" panose="02020603050405020304" pitchFamily="18" charset="0"/>
              </a:rPr>
              <a:t>.</a:t>
            </a:r>
          </a:p>
          <a:p>
            <a:pPr>
              <a:lnSpc>
                <a:spcPct val="90000"/>
              </a:lnSpc>
              <a:buFontTx/>
              <a:buNone/>
            </a:pPr>
            <a:r>
              <a:rPr lang="en-US" altLang="en-US" sz="1800" dirty="0" smtClean="0">
                <a:solidFill>
                  <a:schemeClr val="tx1"/>
                </a:solidFill>
                <a:latin typeface="Times New Roman" panose="02020603050405020304" pitchFamily="18" charset="0"/>
                <a:cs typeface="Times New Roman" panose="02020603050405020304" pitchFamily="18" charset="0"/>
              </a:rPr>
              <a:t>Mitchener, Oglivie, (2002). Understanding compassion fatigue: Keys for the caring veterinary healthcare team. </a:t>
            </a:r>
            <a:r>
              <a:rPr lang="en-US" altLang="en-US" sz="1800" i="1" dirty="0" smtClean="0">
                <a:solidFill>
                  <a:schemeClr val="tx1"/>
                </a:solidFill>
                <a:latin typeface="Times New Roman" panose="02020603050405020304" pitchFamily="18" charset="0"/>
                <a:cs typeface="Times New Roman" panose="02020603050405020304" pitchFamily="18" charset="0"/>
              </a:rPr>
              <a:t>Journal of the American Animal Hospital Association</a:t>
            </a:r>
            <a:r>
              <a:rPr lang="en-US" altLang="en-US" sz="1800" dirty="0" smtClean="0">
                <a:solidFill>
                  <a:schemeClr val="tx1"/>
                </a:solidFill>
                <a:latin typeface="Times New Roman" panose="02020603050405020304" pitchFamily="18" charset="0"/>
                <a:cs typeface="Times New Roman" panose="02020603050405020304" pitchFamily="18" charset="0"/>
              </a:rPr>
              <a:t>, 38 (4), </a:t>
            </a:r>
            <a:endParaRPr lang="en-US" altLang="en-US" sz="1800" dirty="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altLang="en-US" sz="1800" dirty="0">
                <a:solidFill>
                  <a:schemeClr val="tx1"/>
                </a:solidFill>
                <a:latin typeface="Times New Roman" panose="02020603050405020304" pitchFamily="18" charset="0"/>
                <a:cs typeface="Times New Roman" panose="02020603050405020304" pitchFamily="18" charset="0"/>
              </a:rPr>
              <a:t>Muller, W. (1999). </a:t>
            </a:r>
            <a:r>
              <a:rPr lang="en-US" altLang="en-US" sz="1800" i="1" dirty="0">
                <a:solidFill>
                  <a:schemeClr val="tx1"/>
                </a:solidFill>
                <a:latin typeface="Times New Roman" panose="02020603050405020304" pitchFamily="18" charset="0"/>
                <a:cs typeface="Times New Roman" panose="02020603050405020304" pitchFamily="18" charset="0"/>
              </a:rPr>
              <a:t>Sabbath: Restoring the sacred rhythm of rest.</a:t>
            </a:r>
            <a:r>
              <a:rPr lang="en-US" altLang="en-US" sz="1800" dirty="0">
                <a:solidFill>
                  <a:schemeClr val="tx1"/>
                </a:solidFill>
                <a:latin typeface="Times New Roman" panose="02020603050405020304" pitchFamily="18" charset="0"/>
                <a:cs typeface="Times New Roman" panose="02020603050405020304" pitchFamily="18" charset="0"/>
              </a:rPr>
              <a:t> NY: Bantam</a:t>
            </a:r>
            <a:r>
              <a:rPr lang="en-US" altLang="en-US" sz="1800" dirty="0" smtClean="0">
                <a:solidFill>
                  <a:schemeClr val="tx1"/>
                </a:solidFill>
                <a:latin typeface="Times New Roman" panose="02020603050405020304" pitchFamily="18" charset="0"/>
                <a:cs typeface="Times New Roman" panose="02020603050405020304" pitchFamily="18" charset="0"/>
              </a:rPr>
              <a:t>.</a:t>
            </a:r>
            <a:r>
              <a:rPr lang="en-US"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altLang="en-US" sz="1800" dirty="0" smtClean="0">
                <a:solidFill>
                  <a:schemeClr val="tx1"/>
                </a:solidFill>
                <a:latin typeface="Times New Roman" panose="02020603050405020304" pitchFamily="18" charset="0"/>
                <a:cs typeface="Times New Roman" panose="02020603050405020304" pitchFamily="18" charset="0"/>
              </a:rPr>
              <a:t>Newsome, Clemmons, Fitzhugh, Gluckman, Creamer-Hente, Tambrallo, Wilder-Kofie</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smtClean="0">
                <a:solidFill>
                  <a:schemeClr val="tx1"/>
                </a:solidFill>
                <a:latin typeface="Times New Roman" panose="02020603050405020304" pitchFamily="18" charset="0"/>
                <a:cs typeface="Times New Roman" panose="02020603050405020304" pitchFamily="18" charset="0"/>
              </a:rPr>
              <a:t>(2019). Compassion fatigue, euthanasia stress, and their management in laboratory animal research. </a:t>
            </a:r>
            <a:r>
              <a:rPr lang="en-US" altLang="en-US" sz="1800" i="1" dirty="0" smtClean="0">
                <a:solidFill>
                  <a:schemeClr val="tx1"/>
                </a:solidFill>
                <a:latin typeface="Times New Roman" panose="02020603050405020304" pitchFamily="18" charset="0"/>
                <a:cs typeface="Times New Roman" panose="02020603050405020304" pitchFamily="18" charset="0"/>
              </a:rPr>
              <a:t>Journal of the American Association for Laboratory Animal Science,</a:t>
            </a:r>
            <a:r>
              <a:rPr lang="en-US" altLang="en-US" sz="1800" dirty="0" smtClean="0">
                <a:solidFill>
                  <a:schemeClr val="tx1"/>
                </a:solidFill>
                <a:latin typeface="Times New Roman" panose="02020603050405020304" pitchFamily="18" charset="0"/>
                <a:cs typeface="Times New Roman" panose="02020603050405020304" pitchFamily="18" charset="0"/>
              </a:rPr>
              <a:t> 59 (3), 289-292.</a:t>
            </a:r>
          </a:p>
          <a:p>
            <a:pPr>
              <a:lnSpc>
                <a:spcPct val="90000"/>
              </a:lnSpc>
              <a:buNone/>
            </a:pP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algn="r">
              <a:lnSpc>
                <a:spcPct val="90000"/>
              </a:lnSpc>
              <a:buNone/>
            </a:pPr>
            <a:r>
              <a:rPr lang="en-US" altLang="en-US" sz="1800" dirty="0" smtClean="0">
                <a:solidFill>
                  <a:schemeClr val="tx1"/>
                </a:solidFill>
              </a:rPr>
              <a:t> </a:t>
            </a:r>
            <a:endParaRPr lang="en-US" altLang="en-US" sz="1800" dirty="0">
              <a:solidFill>
                <a:schemeClr val="tx1"/>
              </a:solidFill>
            </a:endParaRPr>
          </a:p>
          <a:p>
            <a:pPr>
              <a:lnSpc>
                <a:spcPct val="90000"/>
              </a:lnSpc>
              <a:buFontTx/>
              <a:buNone/>
            </a:pPr>
            <a:endParaRPr lang="en-US" altLang="en-US" dirty="0">
              <a:solidFill>
                <a:schemeClr val="tx1"/>
              </a:solidFill>
              <a:latin typeface="+mn-lt"/>
            </a:endParaRPr>
          </a:p>
          <a:p>
            <a:pPr algn="r">
              <a:lnSpc>
                <a:spcPct val="90000"/>
              </a:lnSpc>
              <a:buFontTx/>
              <a:buNone/>
            </a:pPr>
            <a:endParaRPr lang="en-US" altLang="en-US" sz="1200" dirty="0">
              <a:solidFill>
                <a:schemeClr val="tx1"/>
              </a:solidFill>
              <a:latin typeface="+mn-lt"/>
            </a:endParaRPr>
          </a:p>
        </p:txBody>
      </p:sp>
    </p:spTree>
    <p:extLst>
      <p:ext uri="{BB962C8B-B14F-4D97-AF65-F5344CB8AC3E}">
        <p14:creationId xmlns:p14="http://schemas.microsoft.com/office/powerpoint/2010/main" val="3372451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0500" y="146050"/>
            <a:ext cx="8724900" cy="1454150"/>
          </a:xfrm>
        </p:spPr>
        <p:txBody>
          <a:bodyPr>
            <a:noAutofit/>
          </a:bodyPr>
          <a:lstStyle/>
          <a:p>
            <a:r>
              <a:rPr lang="en-US" altLang="en-US" sz="4000" dirty="0">
                <a:solidFill>
                  <a:schemeClr val="tx1"/>
                </a:solidFill>
                <a:effectLst/>
              </a:rPr>
              <a:t>Compassion </a:t>
            </a:r>
            <a:r>
              <a:rPr lang="en-US" altLang="en-US" sz="4000" dirty="0" smtClean="0">
                <a:solidFill>
                  <a:schemeClr val="tx1"/>
                </a:solidFill>
                <a:effectLst/>
              </a:rPr>
              <a:t>Fatigue and the Professions</a:t>
            </a:r>
            <a:endParaRPr lang="en-US" altLang="en-US" sz="4000" dirty="0">
              <a:solidFill>
                <a:schemeClr val="tx1"/>
              </a:solidFill>
              <a:effectLst/>
            </a:endParaRPr>
          </a:p>
        </p:txBody>
      </p:sp>
      <p:sp>
        <p:nvSpPr>
          <p:cNvPr id="17411" name="Rectangle 3"/>
          <p:cNvSpPr>
            <a:spLocks noGrp="1" noChangeArrowheads="1"/>
          </p:cNvSpPr>
          <p:nvPr>
            <p:ph idx="1"/>
          </p:nvPr>
        </p:nvSpPr>
        <p:spPr/>
        <p:txBody>
          <a:bodyPr>
            <a:normAutofit/>
          </a:bodyPr>
          <a:lstStyle/>
          <a:p>
            <a:pPr marL="0" indent="0">
              <a:lnSpc>
                <a:spcPct val="80000"/>
              </a:lnSpc>
              <a:buNone/>
            </a:pPr>
            <a:r>
              <a:rPr lang="en-US" altLang="en-US" sz="2800" dirty="0">
                <a:solidFill>
                  <a:schemeClr val="tx1"/>
                </a:solidFill>
                <a:latin typeface="+mn-lt"/>
              </a:rPr>
              <a:t>Healthcare Professions	</a:t>
            </a:r>
          </a:p>
          <a:p>
            <a:pPr lvl="1">
              <a:lnSpc>
                <a:spcPct val="80000"/>
              </a:lnSpc>
            </a:pPr>
            <a:r>
              <a:rPr lang="en-US" altLang="en-US" sz="2400" dirty="0">
                <a:solidFill>
                  <a:schemeClr val="tx1"/>
                </a:solidFill>
                <a:latin typeface="+mn-lt"/>
              </a:rPr>
              <a:t>Physicians, Nursing, Social Services, Mental Health </a:t>
            </a:r>
            <a:r>
              <a:rPr lang="en-US" altLang="en-US" sz="2400" dirty="0" smtClean="0">
                <a:solidFill>
                  <a:schemeClr val="tx1"/>
                </a:solidFill>
                <a:latin typeface="+mn-lt"/>
              </a:rPr>
              <a:t>Providers, Veterinarians, Veterinary Teams</a:t>
            </a:r>
          </a:p>
          <a:p>
            <a:pPr lvl="1">
              <a:lnSpc>
                <a:spcPct val="80000"/>
              </a:lnSpc>
            </a:pPr>
            <a:endParaRPr lang="en-US" altLang="en-US" sz="2400" dirty="0">
              <a:solidFill>
                <a:schemeClr val="tx1"/>
              </a:solidFill>
              <a:latin typeface="+mn-lt"/>
            </a:endParaRPr>
          </a:p>
          <a:p>
            <a:pPr marL="0" indent="0">
              <a:lnSpc>
                <a:spcPct val="80000"/>
              </a:lnSpc>
              <a:buNone/>
            </a:pPr>
            <a:r>
              <a:rPr lang="en-US" altLang="en-US" sz="2800" dirty="0">
                <a:solidFill>
                  <a:schemeClr val="tx1"/>
                </a:solidFill>
                <a:latin typeface="+mn-lt"/>
              </a:rPr>
              <a:t>Other Helping Professions</a:t>
            </a:r>
          </a:p>
          <a:p>
            <a:pPr lvl="1">
              <a:lnSpc>
                <a:spcPct val="80000"/>
              </a:lnSpc>
            </a:pPr>
            <a:r>
              <a:rPr lang="en-US" altLang="en-US" sz="2400" dirty="0">
                <a:solidFill>
                  <a:schemeClr val="tx1"/>
                </a:solidFill>
                <a:latin typeface="+mn-lt"/>
              </a:rPr>
              <a:t>Teachers, Clergy, Attorneys, Disaster Site Clean-up Crews, Animal </a:t>
            </a:r>
            <a:r>
              <a:rPr lang="en-US" altLang="en-US" sz="2400" dirty="0" smtClean="0">
                <a:solidFill>
                  <a:schemeClr val="tx1"/>
                </a:solidFill>
                <a:latin typeface="+mn-lt"/>
              </a:rPr>
              <a:t>Shelter, IACUC members/staff, animal facility managers</a:t>
            </a:r>
          </a:p>
          <a:p>
            <a:pPr lvl="1">
              <a:lnSpc>
                <a:spcPct val="80000"/>
              </a:lnSpc>
            </a:pPr>
            <a:endParaRPr lang="en-US" altLang="en-US" sz="2400" dirty="0" smtClean="0">
              <a:solidFill>
                <a:schemeClr val="tx1"/>
              </a:solidFill>
              <a:latin typeface="+mn-lt"/>
            </a:endParaRPr>
          </a:p>
          <a:p>
            <a:pPr marL="0" indent="0">
              <a:lnSpc>
                <a:spcPct val="80000"/>
              </a:lnSpc>
              <a:buNone/>
            </a:pPr>
            <a:r>
              <a:rPr lang="en-US" altLang="en-US" sz="2800" dirty="0" smtClean="0">
                <a:solidFill>
                  <a:schemeClr val="tx1"/>
                </a:solidFill>
                <a:latin typeface="+mn-lt"/>
              </a:rPr>
              <a:t>Fire, EMS, Law Enforcement</a:t>
            </a:r>
          </a:p>
          <a:p>
            <a:pPr marL="0" indent="0">
              <a:lnSpc>
                <a:spcPct val="80000"/>
              </a:lnSpc>
              <a:buNone/>
            </a:pPr>
            <a:r>
              <a:rPr lang="en-US" altLang="en-US" sz="2800" dirty="0" smtClean="0">
                <a:solidFill>
                  <a:schemeClr val="tx1"/>
                </a:solidFill>
                <a:latin typeface="+mn-lt"/>
              </a:rPr>
              <a:t>Family </a:t>
            </a:r>
            <a:r>
              <a:rPr lang="en-US" altLang="en-US" sz="2800" dirty="0">
                <a:solidFill>
                  <a:schemeClr val="tx1"/>
                </a:solidFill>
                <a:latin typeface="+mn-lt"/>
              </a:rPr>
              <a:t>Care Givers</a:t>
            </a:r>
          </a:p>
          <a:p>
            <a:pPr marL="0" indent="0">
              <a:lnSpc>
                <a:spcPct val="80000"/>
              </a:lnSpc>
              <a:buNone/>
            </a:pPr>
            <a:r>
              <a:rPr lang="en-US" altLang="en-US" sz="2800" dirty="0" smtClean="0">
                <a:solidFill>
                  <a:schemeClr val="tx1"/>
                </a:solidFill>
                <a:latin typeface="+mn-lt"/>
              </a:rPr>
              <a:t>Animal </a:t>
            </a:r>
            <a:r>
              <a:rPr lang="en-US" altLang="en-US" sz="2800" dirty="0">
                <a:solidFill>
                  <a:schemeClr val="tx1"/>
                </a:solidFill>
                <a:latin typeface="+mn-lt"/>
              </a:rPr>
              <a:t>rescue </a:t>
            </a:r>
            <a:r>
              <a:rPr lang="en-US" altLang="en-US" sz="2800" dirty="0" smtClean="0">
                <a:solidFill>
                  <a:schemeClr val="tx1"/>
                </a:solidFill>
                <a:latin typeface="+mn-lt"/>
              </a:rPr>
              <a:t>workers/Animal Caregivers</a:t>
            </a:r>
            <a:r>
              <a:rPr lang="en-US" altLang="en-US" sz="2800" dirty="0">
                <a:solidFill>
                  <a:schemeClr val="tx1"/>
                </a:solidFill>
                <a:latin typeface="+mn-lt"/>
              </a:rPr>
              <a:t>	</a:t>
            </a:r>
          </a:p>
          <a:p>
            <a:pPr lvl="1">
              <a:lnSpc>
                <a:spcPct val="80000"/>
              </a:lnSpc>
              <a:buFontTx/>
              <a:buNone/>
            </a:pPr>
            <a:endParaRPr lang="en-US" altLang="en-US" sz="2400" dirty="0"/>
          </a:p>
          <a:p>
            <a:pPr lvl="1">
              <a:lnSpc>
                <a:spcPct val="80000"/>
              </a:lnSpc>
              <a:buFontTx/>
              <a:buNone/>
            </a:pPr>
            <a:endParaRPr lang="en-US" altLang="en-US" sz="2400" dirty="0"/>
          </a:p>
        </p:txBody>
      </p:sp>
    </p:spTree>
    <p:extLst>
      <p:ext uri="{BB962C8B-B14F-4D97-AF65-F5344CB8AC3E}">
        <p14:creationId xmlns:p14="http://schemas.microsoft.com/office/powerpoint/2010/main" val="1041607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Normal or Abnormal</a:t>
            </a:r>
            <a:endParaRPr lang="en-US" dirty="0">
              <a:solidFill>
                <a:schemeClr val="tx1"/>
              </a:solidFill>
            </a:endParaRPr>
          </a:p>
        </p:txBody>
      </p:sp>
      <p:sp>
        <p:nvSpPr>
          <p:cNvPr id="3" name="Content Placeholder 2"/>
          <p:cNvSpPr>
            <a:spLocks noGrp="1"/>
          </p:cNvSpPr>
          <p:nvPr>
            <p:ph idx="1"/>
          </p:nvPr>
        </p:nvSpPr>
        <p:spPr/>
        <p:txBody>
          <a:bodyPr/>
          <a:lstStyle/>
          <a:p>
            <a:pPr marL="0" indent="0" algn="ctr">
              <a:buNone/>
            </a:pPr>
            <a:endParaRPr lang="en-US" i="1" dirty="0" smtClean="0">
              <a:solidFill>
                <a:schemeClr val="tx1"/>
              </a:solidFill>
            </a:endParaRPr>
          </a:p>
          <a:p>
            <a:pPr marL="0" indent="0" algn="ctr">
              <a:buNone/>
            </a:pPr>
            <a:endParaRPr lang="en-US" i="1" dirty="0">
              <a:solidFill>
                <a:schemeClr val="tx1"/>
              </a:solidFill>
            </a:endParaRPr>
          </a:p>
          <a:p>
            <a:pPr marL="0" indent="0" algn="ctr">
              <a:buNone/>
            </a:pPr>
            <a:r>
              <a:rPr lang="en-US" i="1" dirty="0" smtClean="0">
                <a:solidFill>
                  <a:schemeClr val="tx1"/>
                </a:solidFill>
              </a:rPr>
              <a:t>“</a:t>
            </a:r>
            <a:r>
              <a:rPr lang="en-US" i="1" dirty="0">
                <a:solidFill>
                  <a:schemeClr val="tx1"/>
                </a:solidFill>
              </a:rPr>
              <a:t>The expectation that we can be immersed in suffering and loss daily and not be touched by it is as unrealistic as expecting to be able to walk through water without getting wet” </a:t>
            </a:r>
          </a:p>
          <a:p>
            <a:pPr marL="0" indent="0" algn="ctr">
              <a:buNone/>
            </a:pPr>
            <a:endParaRPr lang="en-US" i="1" dirty="0">
              <a:solidFill>
                <a:schemeClr val="tx1"/>
              </a:solidFill>
            </a:endParaRPr>
          </a:p>
          <a:p>
            <a:pPr marL="0" indent="0">
              <a:buNone/>
            </a:pPr>
            <a:endParaRPr lang="en-US" dirty="0" smtClean="0"/>
          </a:p>
          <a:p>
            <a:pPr marL="0" indent="0">
              <a:buNone/>
            </a:pPr>
            <a:endParaRPr lang="en-US" dirty="0"/>
          </a:p>
          <a:p>
            <a:pPr marL="0" indent="0" algn="r">
              <a:buNone/>
            </a:pPr>
            <a:r>
              <a:rPr lang="en-US" sz="1800" dirty="0" smtClean="0"/>
              <a:t>Remen</a:t>
            </a:r>
            <a:r>
              <a:rPr lang="en-US" sz="1800" dirty="0"/>
              <a:t>, 1996</a:t>
            </a:r>
          </a:p>
        </p:txBody>
      </p:sp>
    </p:spTree>
    <p:extLst>
      <p:ext uri="{BB962C8B-B14F-4D97-AF65-F5344CB8AC3E}">
        <p14:creationId xmlns:p14="http://schemas.microsoft.com/office/powerpoint/2010/main" val="163011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1"/>
            <a:ext cx="8229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822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tx1"/>
                </a:solidFill>
                <a:effectLst/>
              </a:rPr>
              <a:t>Burnout vs. Compassion Fatigue</a:t>
            </a:r>
            <a:endParaRPr lang="en-US" sz="4000" dirty="0">
              <a:solidFill>
                <a:schemeClr val="tx1"/>
              </a:solidFill>
              <a:effectLst/>
            </a:endParaRPr>
          </a:p>
        </p:txBody>
      </p:sp>
      <p:sp>
        <p:nvSpPr>
          <p:cNvPr id="3" name="Content Placeholder 2"/>
          <p:cNvSpPr>
            <a:spLocks noGrp="1"/>
          </p:cNvSpPr>
          <p:nvPr>
            <p:ph sz="half" idx="2"/>
          </p:nvPr>
        </p:nvSpPr>
        <p:spPr>
          <a:xfrm>
            <a:off x="4648200" y="1600200"/>
            <a:ext cx="4038600" cy="4525963"/>
          </a:xfrm>
        </p:spPr>
        <p:txBody>
          <a:bodyPr/>
          <a:lstStyle/>
          <a:p>
            <a:pPr marL="0" indent="0">
              <a:buNone/>
            </a:pPr>
            <a:r>
              <a:rPr lang="en-US" b="1" i="1" u="sng" dirty="0" smtClean="0">
                <a:solidFill>
                  <a:schemeClr val="tx1"/>
                </a:solidFill>
                <a:latin typeface="+mn-lt"/>
              </a:rPr>
              <a:t>Compassion Fatigue </a:t>
            </a:r>
            <a:r>
              <a:rPr lang="en-US" sz="2800" dirty="0" smtClean="0">
                <a:solidFill>
                  <a:schemeClr val="tx1"/>
                </a:solidFill>
                <a:latin typeface="+mn-lt"/>
              </a:rPr>
              <a:t>stems from absorbing the suffering of your clients or patients.</a:t>
            </a:r>
            <a:endParaRPr lang="en-US" sz="2800" dirty="0">
              <a:solidFill>
                <a:schemeClr val="tx1"/>
              </a:solidFill>
              <a:latin typeface="+mn-lt"/>
            </a:endParaRPr>
          </a:p>
        </p:txBody>
      </p:sp>
      <p:sp>
        <p:nvSpPr>
          <p:cNvPr id="4" name="Content Placeholder 3"/>
          <p:cNvSpPr>
            <a:spLocks noGrp="1"/>
          </p:cNvSpPr>
          <p:nvPr>
            <p:ph sz="quarter" idx="13"/>
          </p:nvPr>
        </p:nvSpPr>
        <p:spPr/>
        <p:txBody>
          <a:bodyPr/>
          <a:lstStyle/>
          <a:p>
            <a:pPr marL="0" indent="0">
              <a:buNone/>
            </a:pPr>
            <a:r>
              <a:rPr lang="en-US" b="1" i="1" u="sng" dirty="0" smtClean="0">
                <a:solidFill>
                  <a:schemeClr val="tx1"/>
                </a:solidFill>
                <a:latin typeface="+mn-lt"/>
              </a:rPr>
              <a:t>Burnout </a:t>
            </a:r>
            <a:r>
              <a:rPr lang="en-US" sz="2800" dirty="0" smtClean="0">
                <a:solidFill>
                  <a:schemeClr val="tx1"/>
                </a:solidFill>
                <a:latin typeface="+mn-lt"/>
              </a:rPr>
              <a:t>stems from dissatisfaction from the work environment.</a:t>
            </a:r>
            <a:endParaRPr lang="en-US" sz="2800" dirty="0">
              <a:solidFill>
                <a:schemeClr val="tx1"/>
              </a:solidFill>
              <a:latin typeface="+mn-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19" b="32523"/>
          <a:stretch/>
        </p:blipFill>
        <p:spPr bwMode="auto">
          <a:xfrm>
            <a:off x="685800" y="3886200"/>
            <a:ext cx="3133458" cy="241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962400"/>
            <a:ext cx="3884209" cy="241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0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altLang="en-US" dirty="0">
                <a:solidFill>
                  <a:schemeClr val="tx1"/>
                </a:solidFill>
                <a:effectLst/>
              </a:rPr>
              <a:t>The Difference?</a:t>
            </a:r>
          </a:p>
        </p:txBody>
      </p:sp>
      <p:sp>
        <p:nvSpPr>
          <p:cNvPr id="21507" name="Rectangle 3"/>
          <p:cNvSpPr>
            <a:spLocks noGrp="1" noChangeArrowheads="1"/>
          </p:cNvSpPr>
          <p:nvPr>
            <p:ph idx="1"/>
          </p:nvPr>
        </p:nvSpPr>
        <p:spPr/>
        <p:txBody>
          <a:bodyPr>
            <a:normAutofit/>
          </a:bodyPr>
          <a:lstStyle/>
          <a:p>
            <a:pPr algn="ctr">
              <a:buFontTx/>
              <a:buNone/>
            </a:pPr>
            <a:r>
              <a:rPr lang="en-US" altLang="en-US" sz="4400" dirty="0">
                <a:solidFill>
                  <a:schemeClr val="tx1"/>
                </a:solidFill>
                <a:latin typeface="+mn-lt"/>
              </a:rPr>
              <a:t>Ask </a:t>
            </a:r>
            <a:r>
              <a:rPr lang="en-US" altLang="en-US" sz="4400" dirty="0" smtClean="0">
                <a:solidFill>
                  <a:schemeClr val="tx1"/>
                </a:solidFill>
                <a:latin typeface="+mn-lt"/>
              </a:rPr>
              <a:t>yourself:</a:t>
            </a:r>
            <a:endParaRPr lang="en-US" altLang="en-US" sz="4400" dirty="0">
              <a:solidFill>
                <a:schemeClr val="tx1"/>
              </a:solidFill>
              <a:latin typeface="+mn-lt"/>
            </a:endParaRPr>
          </a:p>
          <a:p>
            <a:pPr algn="ctr">
              <a:buFontTx/>
              <a:buNone/>
            </a:pPr>
            <a:r>
              <a:rPr lang="en-US" altLang="en-US" sz="4400" dirty="0">
                <a:solidFill>
                  <a:schemeClr val="tx1"/>
                </a:solidFill>
                <a:latin typeface="+mn-lt"/>
              </a:rPr>
              <a:t>“Do I Love My Job?”</a:t>
            </a:r>
          </a:p>
        </p:txBody>
      </p:sp>
      <p:sp>
        <p:nvSpPr>
          <p:cNvPr id="21508" name="Line 4"/>
          <p:cNvSpPr>
            <a:spLocks noChangeShapeType="1"/>
          </p:cNvSpPr>
          <p:nvPr/>
        </p:nvSpPr>
        <p:spPr bwMode="auto">
          <a:xfrm flipH="1">
            <a:off x="2438400" y="3200400"/>
            <a:ext cx="533400" cy="990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09" name="Line 5"/>
          <p:cNvSpPr>
            <a:spLocks noChangeShapeType="1"/>
          </p:cNvSpPr>
          <p:nvPr/>
        </p:nvSpPr>
        <p:spPr bwMode="auto">
          <a:xfrm>
            <a:off x="5715000" y="3200400"/>
            <a:ext cx="152400" cy="990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0" name="Text Box 6"/>
          <p:cNvSpPr txBox="1">
            <a:spLocks noChangeArrowheads="1"/>
          </p:cNvSpPr>
          <p:nvPr/>
        </p:nvSpPr>
        <p:spPr bwMode="auto">
          <a:xfrm>
            <a:off x="4876800" y="3609886"/>
            <a:ext cx="28194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400" u="sng" dirty="0">
                <a:solidFill>
                  <a:srgbClr val="C00000"/>
                </a:solidFill>
              </a:rPr>
              <a:t>Yes</a:t>
            </a:r>
          </a:p>
          <a:p>
            <a:pPr eaLnBrk="1" hangingPunct="1">
              <a:spcBef>
                <a:spcPct val="50000"/>
              </a:spcBef>
            </a:pPr>
            <a:r>
              <a:rPr lang="en-US" altLang="en-US" sz="3600" b="1" i="1" dirty="0"/>
              <a:t>Compassion</a:t>
            </a:r>
          </a:p>
          <a:p>
            <a:pPr eaLnBrk="1" hangingPunct="1">
              <a:spcBef>
                <a:spcPct val="50000"/>
              </a:spcBef>
            </a:pPr>
            <a:r>
              <a:rPr lang="en-US" altLang="en-US" sz="3600" b="1" i="1" dirty="0"/>
              <a:t>Fatigue</a:t>
            </a:r>
          </a:p>
        </p:txBody>
      </p:sp>
      <p:sp>
        <p:nvSpPr>
          <p:cNvPr id="21511" name="Text Box 7"/>
          <p:cNvSpPr txBox="1">
            <a:spLocks noChangeArrowheads="1"/>
          </p:cNvSpPr>
          <p:nvPr/>
        </p:nvSpPr>
        <p:spPr bwMode="auto">
          <a:xfrm>
            <a:off x="1905000" y="3609886"/>
            <a:ext cx="2057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3600" u="sng" dirty="0" smtClean="0">
                <a:solidFill>
                  <a:srgbClr val="C00000"/>
                </a:solidFill>
              </a:rPr>
              <a:t>No</a:t>
            </a:r>
            <a:endParaRPr lang="en-US" altLang="en-US" sz="3600" u="sng" dirty="0">
              <a:solidFill>
                <a:srgbClr val="C00000"/>
              </a:solidFill>
            </a:endParaRPr>
          </a:p>
          <a:p>
            <a:pPr eaLnBrk="1" hangingPunct="1">
              <a:spcBef>
                <a:spcPct val="50000"/>
              </a:spcBef>
            </a:pPr>
            <a:r>
              <a:rPr lang="en-US" altLang="en-US" sz="3600" b="1" i="1" dirty="0" smtClean="0"/>
              <a:t>Burnout</a:t>
            </a:r>
          </a:p>
          <a:p>
            <a:pPr eaLnBrk="1" hangingPunct="1">
              <a:spcBef>
                <a:spcPct val="50000"/>
              </a:spcBef>
            </a:pPr>
            <a:endParaRPr lang="en-US" altLang="en-US" sz="3600" b="1" i="1" dirty="0"/>
          </a:p>
        </p:txBody>
      </p:sp>
    </p:spTree>
    <p:extLst>
      <p:ext uri="{BB962C8B-B14F-4D97-AF65-F5344CB8AC3E}">
        <p14:creationId xmlns:p14="http://schemas.microsoft.com/office/powerpoint/2010/main" val="2286418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8229600" cy="1104530"/>
          </a:xfrm>
        </p:spPr>
        <p:txBody>
          <a:bodyPr>
            <a:normAutofit/>
          </a:bodyPr>
          <a:lstStyle/>
          <a:p>
            <a:r>
              <a:rPr lang="en-US" altLang="en-US" sz="4400" dirty="0" smtClean="0"/>
              <a:t> </a:t>
            </a:r>
            <a:r>
              <a:rPr lang="en-US" altLang="en-US" sz="4400" dirty="0" smtClean="0">
                <a:solidFill>
                  <a:schemeClr val="tx1"/>
                </a:solidFill>
                <a:effectLst/>
              </a:rPr>
              <a:t>Misperceptions that lead to CF</a:t>
            </a:r>
            <a:endParaRPr lang="en-US" altLang="en-US" sz="4400" dirty="0">
              <a:solidFill>
                <a:schemeClr val="tx1"/>
              </a:solidFill>
              <a:effectLst/>
            </a:endParaRPr>
          </a:p>
        </p:txBody>
      </p:sp>
      <p:sp>
        <p:nvSpPr>
          <p:cNvPr id="47107" name="Rectangle 3"/>
          <p:cNvSpPr>
            <a:spLocks noGrp="1" noChangeArrowheads="1"/>
          </p:cNvSpPr>
          <p:nvPr>
            <p:ph idx="1"/>
          </p:nvPr>
        </p:nvSpPr>
        <p:spPr>
          <a:xfrm>
            <a:off x="457200" y="1828800"/>
            <a:ext cx="8229600" cy="4297363"/>
          </a:xfrm>
        </p:spPr>
        <p:txBody>
          <a:bodyPr/>
          <a:lstStyle/>
          <a:p>
            <a:r>
              <a:rPr lang="en-US" altLang="en-US" sz="2800" dirty="0">
                <a:solidFill>
                  <a:schemeClr val="tx1"/>
                </a:solidFill>
                <a:latin typeface="+mn-lt"/>
              </a:rPr>
              <a:t>“I will ‘fix’ the problem…make everything OK…save the world.”</a:t>
            </a:r>
          </a:p>
          <a:p>
            <a:r>
              <a:rPr lang="en-US" altLang="en-US" sz="2800" dirty="0">
                <a:solidFill>
                  <a:schemeClr val="tx1"/>
                </a:solidFill>
                <a:latin typeface="+mn-lt"/>
              </a:rPr>
              <a:t>“ I am responsible for outcomes.”</a:t>
            </a:r>
          </a:p>
          <a:p>
            <a:r>
              <a:rPr lang="en-US" altLang="en-US" sz="2800" dirty="0">
                <a:solidFill>
                  <a:schemeClr val="tx1"/>
                </a:solidFill>
                <a:latin typeface="+mn-lt"/>
              </a:rPr>
              <a:t>“If I care enough, everything will be OK.”</a:t>
            </a:r>
          </a:p>
          <a:p>
            <a:r>
              <a:rPr lang="en-US" altLang="en-US" sz="2800" dirty="0">
                <a:solidFill>
                  <a:schemeClr val="tx1"/>
                </a:solidFill>
                <a:latin typeface="+mn-lt"/>
              </a:rPr>
              <a:t>The hurting </a:t>
            </a:r>
            <a:r>
              <a:rPr lang="en-US" altLang="en-US" sz="2800" dirty="0" smtClean="0">
                <a:solidFill>
                  <a:schemeClr val="tx1"/>
                </a:solidFill>
                <a:latin typeface="+mn-lt"/>
              </a:rPr>
              <a:t>people/animals </a:t>
            </a:r>
            <a:r>
              <a:rPr lang="en-US" altLang="en-US" sz="2800" dirty="0">
                <a:solidFill>
                  <a:schemeClr val="tx1"/>
                </a:solidFill>
                <a:latin typeface="+mn-lt"/>
              </a:rPr>
              <a:t>I help will appreciate everything I do for them.”</a:t>
            </a:r>
          </a:p>
          <a:p>
            <a:pPr>
              <a:buFontTx/>
              <a:buNone/>
            </a:pPr>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644" y="4876800"/>
            <a:ext cx="2326711" cy="1821233"/>
          </a:xfrm>
          <a:prstGeom prst="rect">
            <a:avLst/>
          </a:prstGeom>
        </p:spPr>
      </p:pic>
    </p:spTree>
    <p:extLst>
      <p:ext uri="{BB962C8B-B14F-4D97-AF65-F5344CB8AC3E}">
        <p14:creationId xmlns:p14="http://schemas.microsoft.com/office/powerpoint/2010/main" val="1627792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1407</TotalTime>
  <Words>1121</Words>
  <Application>Microsoft Office PowerPoint</Application>
  <PresentationFormat>On-screen Show (4:3)</PresentationFormat>
  <Paragraphs>277</Paragraphs>
  <Slides>37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Century Gothic</vt:lpstr>
      <vt:lpstr>Courier New</vt:lpstr>
      <vt:lpstr>Palatino Linotype</vt:lpstr>
      <vt:lpstr>Times New Roman</vt:lpstr>
      <vt:lpstr>Wingdings</vt:lpstr>
      <vt:lpstr>Executive</vt:lpstr>
      <vt:lpstr>    Do you sometimes feel like you  care too much?     Understanding compassion fatigue for animal care providers    </vt:lpstr>
      <vt:lpstr>PowerPoint Presentation</vt:lpstr>
      <vt:lpstr>What is Compassion Fatigue (CF)?</vt:lpstr>
      <vt:lpstr>Compassion Fatigue and the Professions</vt:lpstr>
      <vt:lpstr>Normal or Abnormal</vt:lpstr>
      <vt:lpstr> </vt:lpstr>
      <vt:lpstr>Burnout vs. Compassion Fatigue</vt:lpstr>
      <vt:lpstr>The Difference?</vt:lpstr>
      <vt:lpstr> Misperceptions that lead to CF</vt:lpstr>
      <vt:lpstr>What We See with CF</vt:lpstr>
      <vt:lpstr>The Compassion Fatigue Trajectory</vt:lpstr>
      <vt:lpstr>ZEALOT PHASE</vt:lpstr>
      <vt:lpstr>IRRITABILITY PHASE</vt:lpstr>
      <vt:lpstr>WITHDRAWAL PHASE</vt:lpstr>
      <vt:lpstr>ZOMBIE PHASE</vt:lpstr>
      <vt:lpstr>VICTIMIZATION PHASE –  Do or Die</vt:lpstr>
      <vt:lpstr>Who is More Likely to Develop CF?</vt:lpstr>
      <vt:lpstr>What You Can Do</vt:lpstr>
      <vt:lpstr>How can you prevent  alleviate CF?</vt:lpstr>
      <vt:lpstr>How do you bring your caring and giving nature back into focus?</vt:lpstr>
      <vt:lpstr>Reframing </vt:lpstr>
      <vt:lpstr> </vt:lpstr>
      <vt:lpstr>How does CF impact us?</vt:lpstr>
      <vt:lpstr>Physical Needs</vt:lpstr>
      <vt:lpstr>Mental Needs</vt:lpstr>
      <vt:lpstr>PowerPoint Presentation</vt:lpstr>
      <vt:lpstr>Occupational Needs  </vt:lpstr>
      <vt:lpstr>Relational</vt:lpstr>
      <vt:lpstr>Spiritual</vt:lpstr>
      <vt:lpstr>How to address CF at work</vt:lpstr>
      <vt:lpstr> </vt:lpstr>
      <vt:lpstr>Suggested Coping Strategies </vt:lpstr>
      <vt:lpstr>PowerPoint Presentation</vt:lpstr>
      <vt:lpstr> Help for students</vt:lpstr>
      <vt:lpstr>Help for faculty/staff</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Fatigue In Many Forms</dc:title>
  <dc:creator>Kathy</dc:creator>
  <cp:lastModifiedBy>Williams, Ashley Elizabeth</cp:lastModifiedBy>
  <cp:revision>71</cp:revision>
  <dcterms:created xsi:type="dcterms:W3CDTF">2013-10-11T04:30:00Z</dcterms:created>
  <dcterms:modified xsi:type="dcterms:W3CDTF">2019-08-23T16:39:07Z</dcterms:modified>
</cp:coreProperties>
</file>